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.xml" ContentType="application/vnd.openxmlformats-officedocument.presentationml.notesSlide+xml"/>
  <Override PartName="/ppt/tags/tag105.xml" ContentType="application/vnd.openxmlformats-officedocument.presentationml.tags+xml"/>
  <Override PartName="/ppt/notesSlides/notesSlide3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.xml" ContentType="application/vnd.openxmlformats-officedocument.presentationml.notesSlide+xml"/>
  <Override PartName="/ppt/tags/tag109.xml" ContentType="application/vnd.openxmlformats-officedocument.presentationml.tags+xml"/>
  <Override PartName="/ppt/notesSlides/notesSlide5.xml" ContentType="application/vnd.openxmlformats-officedocument.presentationml.notesSlide+xml"/>
  <Override PartName="/ppt/tags/tag110.xml" ContentType="application/vnd.openxmlformats-officedocument.presentationml.tags+xml"/>
  <Override PartName="/ppt/notesSlides/notesSlide6.xml" ContentType="application/vnd.openxmlformats-officedocument.presentationml.notesSlide+xml"/>
  <Override PartName="/ppt/tags/tag111.xml" ContentType="application/vnd.openxmlformats-officedocument.presentationml.tags+xml"/>
  <Override PartName="/ppt/notesSlides/notesSlide7.xml" ContentType="application/vnd.openxmlformats-officedocument.presentationml.notesSlide+xml"/>
  <Override PartName="/ppt/tags/tag112.xml" ContentType="application/vnd.openxmlformats-officedocument.presentationml.tags+xml"/>
  <Override PartName="/ppt/notesSlides/notesSlide8.xml" ContentType="application/vnd.openxmlformats-officedocument.presentationml.notesSlide+xml"/>
  <Override PartName="/ppt/tags/tag113.xml" ContentType="application/vnd.openxmlformats-officedocument.presentationml.tags+xml"/>
  <Override PartName="/ppt/notesSlides/notesSlide9.xml" ContentType="application/vnd.openxmlformats-officedocument.presentationml.notesSlide+xml"/>
  <Override PartName="/ppt/tags/tag114.xml" ContentType="application/vnd.openxmlformats-officedocument.presentationml.tags+xml"/>
  <Override PartName="/ppt/notesSlides/notesSlide10.xml" ContentType="application/vnd.openxmlformats-officedocument.presentationml.notesSlide+xml"/>
  <Override PartName="/ppt/tags/tag11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6.xml" ContentType="application/vnd.openxmlformats-officedocument.presentationml.tags+xml"/>
  <Override PartName="/ppt/notesSlides/notesSlide13.xml" ContentType="application/vnd.openxmlformats-officedocument.presentationml.notesSlide+xml"/>
  <Override PartName="/ppt/tags/tag117.xml" ContentType="application/vnd.openxmlformats-officedocument.presentationml.tags+xml"/>
  <Override PartName="/ppt/notesSlides/notesSlide14.xml" ContentType="application/vnd.openxmlformats-officedocument.presentationml.notesSlide+xml"/>
  <Override PartName="/ppt/tags/tag118.xml" ContentType="application/vnd.openxmlformats-officedocument.presentationml.tags+xml"/>
  <Override PartName="/ppt/notesSlides/notesSlide15.xml" ContentType="application/vnd.openxmlformats-officedocument.presentationml.notesSlide+xml"/>
  <Override PartName="/ppt/tags/tag119.xml" ContentType="application/vnd.openxmlformats-officedocument.presentationml.tags+xml"/>
  <Override PartName="/ppt/notesSlides/notesSlide16.xml" ContentType="application/vnd.openxmlformats-officedocument.presentationml.notesSlide+xml"/>
  <Override PartName="/ppt/tags/tag120.xml" ContentType="application/vnd.openxmlformats-officedocument.presentationml.tags+xml"/>
  <Override PartName="/ppt/notesSlides/notesSlide17.xml" ContentType="application/vnd.openxmlformats-officedocument.presentationml.notesSlide+xml"/>
  <Override PartName="/ppt/tags/tag121.xml" ContentType="application/vnd.openxmlformats-officedocument.presentationml.tags+xml"/>
  <Override PartName="/ppt/notesSlides/notesSlide18.xml" ContentType="application/vnd.openxmlformats-officedocument.presentationml.notesSlide+xml"/>
  <Override PartName="/ppt/tags/tag122.xml" ContentType="application/vnd.openxmlformats-officedocument.presentationml.tags+xml"/>
  <Override PartName="/ppt/notesSlides/notesSlide19.xml" ContentType="application/vnd.openxmlformats-officedocument.presentationml.notesSlide+xml"/>
  <Override PartName="/ppt/tags/tag123.xml" ContentType="application/vnd.openxmlformats-officedocument.presentationml.tags+xml"/>
  <Override PartName="/ppt/notesSlides/notesSlide20.xml" ContentType="application/vnd.openxmlformats-officedocument.presentationml.notesSlide+xml"/>
  <Override PartName="/ppt/tags/tag124.xml" ContentType="application/vnd.openxmlformats-officedocument.presentationml.tags+xml"/>
  <Override PartName="/ppt/notesSlides/notesSlide21.xml" ContentType="application/vnd.openxmlformats-officedocument.presentationml.notesSlide+xml"/>
  <Override PartName="/ppt/tags/tag125.xml" ContentType="application/vnd.openxmlformats-officedocument.presentationml.tags+xml"/>
  <Override PartName="/ppt/notesSlides/notesSlide22.xml" ContentType="application/vnd.openxmlformats-officedocument.presentationml.notesSlide+xml"/>
  <Override PartName="/ppt/tags/tag126.xml" ContentType="application/vnd.openxmlformats-officedocument.presentationml.tags+xml"/>
  <Override PartName="/ppt/notesSlides/notesSlide23.xml" ContentType="application/vnd.openxmlformats-officedocument.presentationml.notesSlide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tags/tag128.xml" ContentType="application/vnd.openxmlformats-officedocument.presentationml.tags+xml"/>
  <Override PartName="/ppt/notesSlides/notesSlide25.xml" ContentType="application/vnd.openxmlformats-officedocument.presentationml.notesSlide+xml"/>
  <Override PartName="/ppt/tags/tag12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79" r:id="rId2"/>
    <p:sldId id="329" r:id="rId3"/>
    <p:sldId id="330" r:id="rId4"/>
    <p:sldId id="347" r:id="rId5"/>
    <p:sldId id="359" r:id="rId6"/>
    <p:sldId id="352" r:id="rId7"/>
    <p:sldId id="360" r:id="rId8"/>
    <p:sldId id="335" r:id="rId9"/>
    <p:sldId id="362" r:id="rId10"/>
    <p:sldId id="361" r:id="rId11"/>
    <p:sldId id="337" r:id="rId12"/>
    <p:sldId id="405" r:id="rId13"/>
    <p:sldId id="338" r:id="rId14"/>
    <p:sldId id="407" r:id="rId15"/>
    <p:sldId id="408" r:id="rId16"/>
    <p:sldId id="412" r:id="rId17"/>
    <p:sldId id="416" r:id="rId18"/>
    <p:sldId id="410" r:id="rId19"/>
    <p:sldId id="411" r:id="rId20"/>
    <p:sldId id="357" r:id="rId21"/>
    <p:sldId id="414" r:id="rId22"/>
    <p:sldId id="339" r:id="rId23"/>
    <p:sldId id="415" r:id="rId24"/>
    <p:sldId id="419" r:id="rId25"/>
    <p:sldId id="420" r:id="rId26"/>
    <p:sldId id="421" r:id="rId27"/>
    <p:sldId id="340" r:id="rId28"/>
    <p:sldId id="424" r:id="rId29"/>
    <p:sldId id="422" r:id="rId30"/>
    <p:sldId id="418" r:id="rId31"/>
    <p:sldId id="342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329"/>
            <p14:sldId id="330"/>
            <p14:sldId id="347"/>
            <p14:sldId id="359"/>
            <p14:sldId id="352"/>
            <p14:sldId id="360"/>
            <p14:sldId id="335"/>
            <p14:sldId id="362"/>
            <p14:sldId id="361"/>
            <p14:sldId id="337"/>
            <p14:sldId id="405"/>
            <p14:sldId id="338"/>
            <p14:sldId id="407"/>
            <p14:sldId id="408"/>
            <p14:sldId id="412"/>
            <p14:sldId id="416"/>
            <p14:sldId id="410"/>
            <p14:sldId id="411"/>
            <p14:sldId id="357"/>
            <p14:sldId id="414"/>
            <p14:sldId id="339"/>
            <p14:sldId id="415"/>
            <p14:sldId id="419"/>
            <p14:sldId id="420"/>
            <p14:sldId id="421"/>
            <p14:sldId id="340"/>
            <p14:sldId id="424"/>
            <p14:sldId id="422"/>
            <p14:sldId id="418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j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5FC"/>
    <a:srgbClr val="254FEB"/>
    <a:srgbClr val="0A3CF5"/>
    <a:srgbClr val="0AE9F5"/>
    <a:srgbClr val="0A06A2"/>
    <a:srgbClr val="642FFF"/>
    <a:srgbClr val="F24B28"/>
    <a:srgbClr val="090509"/>
    <a:srgbClr val="642EFF"/>
    <a:srgbClr val="0B0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84450" autoAdjust="0"/>
  </p:normalViewPr>
  <p:slideViewPr>
    <p:cSldViewPr snapToGrid="0" snapToObjects="1">
      <p:cViewPr>
        <p:scale>
          <a:sx n="75" d="100"/>
          <a:sy n="75" d="100"/>
        </p:scale>
        <p:origin x="1018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各位专家和评委，大家好，今天由我们团队来介绍一下我们的项目</a:t>
            </a:r>
            <a:r>
              <a:rPr lang="en-US" altLang="zh-CN" dirty="0"/>
              <a:t>Pro317</a:t>
            </a:r>
            <a:r>
              <a:rPr lang="zh-CN" altLang="en-US" dirty="0"/>
              <a:t>，高效用户态调度框架，我们的校内指导老师是陈莉君和谢瑞莲，来自西安邮电大学，校外指导老师是任玉鑫和吴一凡，来自华为。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57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右侧代码中我们将用户态任务抽象为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task_struct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结构体，其中包括优先级、时间片等；</a:t>
            </a:r>
            <a:endParaRPr lang="en-US" altLang="zh-CN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使用链表结构管理任务队列，设置了运行队列、就绪队列以及阻塞队列；</a:t>
            </a:r>
            <a:endParaRPr lang="en-US" altLang="zh-CN" sz="12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Ready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队列中存放已准备好执行的任务，根据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FIFO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进行调度，任务状态切换至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Running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状态，信号机制产生中断时，基于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Ticks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进行抢占</a:t>
            </a:r>
            <a:endParaRPr lang="en-US" altLang="zh-CN" sz="12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阻塞队列完成对屏幕资源的阻塞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任务切换模块核心思想：当前</a:t>
            </a:r>
            <a:r>
              <a:rPr lang="en-US" altLang="zh-CN" dirty="0" err="1"/>
              <a:t>sp</a:t>
            </a:r>
            <a:r>
              <a:rPr lang="zh-CN" altLang="en-US" dirty="0"/>
              <a:t>指针指向用户态</a:t>
            </a:r>
            <a:r>
              <a:rPr lang="en-US" altLang="zh-CN" dirty="0"/>
              <a:t>main</a:t>
            </a:r>
            <a:r>
              <a:rPr lang="zh-CN" altLang="en-US" dirty="0"/>
              <a:t>函数帧栈，信号来临时，系统中断当前执行，将内核态帧栈上下文保存后拷贝至信号处理函数帧栈，返回用户态执行其信号处理函数，将信号处理函数上下文保存至用户态，即将执行的新任务的上下文保存至信号处理函数帧栈，实现任务切换，信号处理函数执行完成，通过</a:t>
            </a:r>
            <a:r>
              <a:rPr lang="en-US" altLang="zh-CN" dirty="0" err="1"/>
              <a:t>sigreturn</a:t>
            </a:r>
            <a:r>
              <a:rPr lang="zh-CN" altLang="en-US" dirty="0"/>
              <a:t>系统调用将新任务的上下文恢复至内核栈，继续运行新任务。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077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基于之前的中断模块架构设计，我们对其进行优化处理，利用</a:t>
            </a:r>
            <a:r>
              <a:rPr lang="en-US" altLang="zh-CN" dirty="0" err="1"/>
              <a:t>Netlink</a:t>
            </a:r>
            <a:r>
              <a:rPr lang="zh-CN" altLang="en-US" dirty="0"/>
              <a:t>机制将用户态的</a:t>
            </a:r>
            <a:r>
              <a:rPr lang="en-US" altLang="zh-CN" dirty="0"/>
              <a:t>Ticks</a:t>
            </a:r>
            <a:r>
              <a:rPr lang="zh-CN" altLang="en-US" dirty="0"/>
              <a:t>通信至内核态进行处理，在内核模块中选择上下文切换挂载点实现对</a:t>
            </a:r>
            <a:r>
              <a:rPr lang="en-US" altLang="zh-CN" dirty="0"/>
              <a:t>Ticks</a:t>
            </a:r>
            <a:r>
              <a:rPr lang="zh-CN" altLang="en-US" dirty="0"/>
              <a:t>的更新操作，直到递减至</a:t>
            </a:r>
            <a:r>
              <a:rPr lang="en-US" altLang="zh-CN" dirty="0"/>
              <a:t>0</a:t>
            </a:r>
            <a:r>
              <a:rPr lang="zh-CN" altLang="en-US" dirty="0"/>
              <a:t>切换至用户态完成任务调度。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Context_set</a:t>
            </a:r>
            <a:r>
              <a:rPr lang="zh-CN" altLang="en-US" dirty="0"/>
              <a:t>切换任务的上下文。它从一个</a:t>
            </a:r>
            <a:r>
              <a:rPr lang="en-US" altLang="zh-CN" dirty="0" err="1"/>
              <a:t>sigcontext</a:t>
            </a:r>
            <a:r>
              <a:rPr lang="zh-CN" altLang="en-US" dirty="0"/>
              <a:t>结构体中恢复各个寄存器的值，并跳转到之前保存的程序计数器（</a:t>
            </a:r>
            <a:r>
              <a:rPr lang="en-US" altLang="zh-CN" dirty="0"/>
              <a:t>RIP</a:t>
            </a:r>
            <a:r>
              <a:rPr lang="zh-CN" altLang="en-US" dirty="0"/>
              <a:t>）指向的地址，从而恢复到之前的执行位置。</a:t>
            </a:r>
            <a:endParaRPr lang="en-US" altLang="zh-CN" dirty="0"/>
          </a:p>
          <a:p>
            <a:r>
              <a:rPr lang="en-US" altLang="zh-CN" dirty="0" err="1"/>
              <a:t>Get_reg</a:t>
            </a:r>
            <a:r>
              <a:rPr lang="zh-CN" altLang="en-US" dirty="0"/>
              <a:t>从一个</a:t>
            </a:r>
            <a:r>
              <a:rPr lang="en-US" altLang="zh-CN" dirty="0" err="1"/>
              <a:t>sigcontext</a:t>
            </a:r>
            <a:r>
              <a:rPr lang="zh-CN" altLang="en-US" dirty="0"/>
              <a:t>结构体中提取</a:t>
            </a:r>
            <a:r>
              <a:rPr lang="en-US" altLang="zh-CN" dirty="0"/>
              <a:t>CS</a:t>
            </a:r>
            <a:r>
              <a:rPr lang="zh-CN" altLang="en-US" dirty="0"/>
              <a:t>（代码段寄存器）和</a:t>
            </a:r>
            <a:r>
              <a:rPr lang="en-US" altLang="zh-CN" dirty="0"/>
              <a:t>SS</a:t>
            </a:r>
            <a:r>
              <a:rPr lang="zh-CN" altLang="en-US" dirty="0"/>
              <a:t>（栈段寄存器）寄存器的值并将它们保存到结构体中的相应位置</a:t>
            </a:r>
            <a:r>
              <a:rPr lang="en-US" altLang="zh-CN" dirty="0"/>
              <a:t>,</a:t>
            </a:r>
            <a:r>
              <a:rPr lang="zh-CN" altLang="en-US" dirty="0"/>
              <a:t>实现保存上下文</a:t>
            </a:r>
            <a:endParaRPr lang="en-US" altLang="zh-CN" dirty="0"/>
          </a:p>
          <a:p>
            <a:r>
              <a:rPr lang="en-US" altLang="zh-CN" dirty="0" err="1"/>
              <a:t>Context_swap</a:t>
            </a:r>
            <a:r>
              <a:rPr lang="zh-CN" altLang="en-US" dirty="0"/>
              <a:t>实现任务上下文的交换，即保存当前任务的上下文（寄存器状态），然后恢复并切换到下一个任务的上下文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当一个任务调用 </a:t>
            </a:r>
            <a:r>
              <a:rPr lang="en-US" altLang="zh-CN" dirty="0"/>
              <a:t>sleep(seconds)</a:t>
            </a:r>
            <a:r>
              <a:rPr lang="zh-CN" altLang="en-US" dirty="0"/>
              <a:t>，即该任务要让出</a:t>
            </a:r>
            <a:r>
              <a:rPr lang="en-US" altLang="zh-CN" dirty="0" err="1"/>
              <a:t>cpu</a:t>
            </a:r>
            <a:r>
              <a:rPr lang="zh-CN" altLang="en-US" dirty="0"/>
              <a:t>并等待</a:t>
            </a:r>
            <a:r>
              <a:rPr lang="en-US" altLang="zh-CN" dirty="0"/>
              <a:t>seconds</a:t>
            </a:r>
            <a:r>
              <a:rPr lang="zh-CN" altLang="en-US" dirty="0"/>
              <a:t>秒。系统计算出它的总等待时间，并且逐级的查找有效槽和检查当前槽中的任务是否到期。如果某任务到期，它将从时间轮中移出并执行。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在本项目中，我们设计了一个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NeuralNet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神经网络模型来模拟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CPU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密集型计算场景。在这种场景下，我们需要通过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User_Schedule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框架来完成多个任务在单线程中的集中调度。这种模拟要求系统在处理复杂计算时，仍然能够高效地进行任务调度和切换。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下面将从。。。。进行介绍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DD498-CB7E-4FC3-B88B-6CE0E0D4AA5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我们利用</a:t>
            </a:r>
            <a:r>
              <a:rPr lang="en-US" altLang="zh-CN" sz="1200" dirty="0"/>
              <a:t>c</a:t>
            </a:r>
            <a:r>
              <a:rPr lang="zh-CN" altLang="en-US" sz="1200" dirty="0"/>
              <a:t>语言实现了一个小型神经网络模型去模拟</a:t>
            </a:r>
            <a:r>
              <a:rPr lang="en-US" altLang="zh-CN" sz="1200" dirty="0"/>
              <a:t>CPU</a:t>
            </a:r>
            <a:r>
              <a:rPr lang="zh-CN" altLang="en-US" sz="1200" dirty="0"/>
              <a:t>密集型任务，主要核心是基于批量梯度下降算法完成，通过打乱数据使其不重复记忆，在设定的批次范围内进行前向传播、反向传播、计算损失以及累积梯度操纵；我们将每个批次抽象为一个独立的任务，结合我们实现的调度框架完成管理和调度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性能评估模块，我们选择同样的</a:t>
            </a:r>
            <a:r>
              <a:rPr lang="en-US" altLang="zh-CN" dirty="0"/>
              <a:t>CPU</a:t>
            </a:r>
            <a:r>
              <a:rPr lang="zh-CN" altLang="en-US" dirty="0"/>
              <a:t>密集型任务对</a:t>
            </a:r>
            <a:r>
              <a:rPr lang="en-US" altLang="zh-CN" dirty="0" err="1"/>
              <a:t>openMP</a:t>
            </a:r>
            <a:r>
              <a:rPr lang="zh-CN" altLang="en-US" dirty="0"/>
              <a:t>，</a:t>
            </a:r>
            <a:r>
              <a:rPr lang="en-US" altLang="zh-CN" dirty="0" err="1"/>
              <a:t>Phread</a:t>
            </a:r>
            <a:r>
              <a:rPr lang="zh-CN" altLang="en-US" dirty="0"/>
              <a:t>、</a:t>
            </a:r>
            <a:r>
              <a:rPr lang="en-US" altLang="zh-CN" dirty="0" err="1"/>
              <a:t>User_Schedule</a:t>
            </a:r>
            <a:r>
              <a:rPr lang="zh-CN" altLang="en-US" dirty="0"/>
              <a:t>进行任务时延、吞吐量、</a:t>
            </a:r>
            <a:r>
              <a:rPr lang="en-US" altLang="zh-CN" dirty="0"/>
              <a:t>CPU</a:t>
            </a:r>
            <a:r>
              <a:rPr lang="zh-CN" altLang="en-US" dirty="0"/>
              <a:t>利用率的性能测试，</a:t>
            </a:r>
            <a:endParaRPr lang="en-US" altLang="zh-CN" dirty="0"/>
          </a:p>
          <a:p>
            <a:r>
              <a:rPr lang="zh-CN" altLang="en-US" dirty="0"/>
              <a:t>进行最终的性能对比。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密集型场景下，测试</a:t>
            </a:r>
            <a:r>
              <a:rPr lang="en-US" altLang="zh-CN" dirty="0"/>
              <a:t>Task</a:t>
            </a:r>
            <a:r>
              <a:rPr lang="zh-CN" altLang="en-US" dirty="0"/>
              <a:t>时延指标中，我们设定不同的线程数，维度</a:t>
            </a:r>
            <a:r>
              <a:rPr lang="en-US" altLang="zh-CN" dirty="0"/>
              <a:t>10</a:t>
            </a:r>
            <a:r>
              <a:rPr lang="zh-CN" altLang="en-US" dirty="0"/>
              <a:t>进行时间对比，图中可以直观的看到总体趋势</a:t>
            </a:r>
            <a:r>
              <a:rPr lang="en-US" altLang="zh-CN" dirty="0" err="1"/>
              <a:t>User_Schedule</a:t>
            </a:r>
            <a:r>
              <a:rPr lang="zh-CN" altLang="en-US" dirty="0"/>
              <a:t>时延较低且相对稳定，</a:t>
            </a:r>
            <a:endParaRPr lang="en-US" altLang="zh-CN" dirty="0"/>
          </a:p>
          <a:p>
            <a:r>
              <a:rPr lang="zh-CN" altLang="en-US" dirty="0"/>
              <a:t>相比之下</a:t>
            </a:r>
            <a:r>
              <a:rPr lang="en-US" altLang="zh-CN" dirty="0" err="1"/>
              <a:t>Phread</a:t>
            </a:r>
            <a:r>
              <a:rPr lang="zh-CN" altLang="en-US" dirty="0"/>
              <a:t>线程库和</a:t>
            </a:r>
            <a:r>
              <a:rPr lang="en-US" altLang="zh-CN" dirty="0" err="1"/>
              <a:t>openMP</a:t>
            </a:r>
            <a:r>
              <a:rPr lang="zh-CN" altLang="en-US" dirty="0"/>
              <a:t>线程库随着线程数的增加，时延波动较大且不稳定，其时间戳波动值可达</a:t>
            </a:r>
            <a:r>
              <a:rPr lang="en-US" altLang="zh-CN" dirty="0"/>
              <a:t>100000</a:t>
            </a:r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万）。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CPU</a:t>
            </a:r>
            <a:r>
              <a:rPr lang="zh-CN" altLang="en-US" dirty="0"/>
              <a:t>利用率指标和平均负载指标模块，测试相同任务下统计不同核心的</a:t>
            </a:r>
            <a:r>
              <a:rPr lang="en-US" altLang="zh-CN" dirty="0"/>
              <a:t>CPU</a:t>
            </a:r>
            <a:r>
              <a:rPr lang="zh-CN" altLang="en-US" dirty="0"/>
              <a:t>利用率，</a:t>
            </a:r>
            <a:r>
              <a:rPr lang="en-US" altLang="zh-CN" dirty="0" err="1"/>
              <a:t>openMP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利用率略低，而</a:t>
            </a:r>
            <a:r>
              <a:rPr lang="en-US" altLang="zh-CN" dirty="0" err="1"/>
              <a:t>Phread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利用率在核心</a:t>
            </a:r>
            <a:r>
              <a:rPr lang="en-US" altLang="zh-CN" dirty="0"/>
              <a:t>3</a:t>
            </a:r>
            <a:r>
              <a:rPr lang="zh-CN" altLang="en-US" dirty="0"/>
              <a:t>最高但在核心</a:t>
            </a:r>
            <a:r>
              <a:rPr lang="en-US" altLang="zh-CN" dirty="0"/>
              <a:t>2</a:t>
            </a:r>
            <a:r>
              <a:rPr lang="zh-CN" altLang="en-US" dirty="0"/>
              <a:t>最低，负载不均衡，相比之下</a:t>
            </a:r>
            <a:r>
              <a:rPr lang="en-US" altLang="zh-CN" dirty="0" err="1"/>
              <a:t>User_Schedule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利用率相对稳定，能更平衡各核心的任务量。</a:t>
            </a:r>
            <a:endParaRPr lang="en-US" altLang="zh-CN" dirty="0"/>
          </a:p>
          <a:p>
            <a:r>
              <a:rPr lang="zh-CN" altLang="en-US" dirty="0"/>
              <a:t>右图测试不同时间段内系统平均负载情况，分别统计</a:t>
            </a:r>
            <a:r>
              <a:rPr lang="en-US" altLang="zh-CN" dirty="0"/>
              <a:t>5min</a:t>
            </a:r>
            <a:r>
              <a:rPr lang="zh-CN" altLang="en-US" dirty="0"/>
              <a:t>、</a:t>
            </a:r>
            <a:r>
              <a:rPr lang="en-US" altLang="zh-CN" dirty="0"/>
              <a:t>10min</a:t>
            </a:r>
            <a:r>
              <a:rPr lang="zh-CN" altLang="en-US" dirty="0"/>
              <a:t>、</a:t>
            </a:r>
            <a:r>
              <a:rPr lang="en-US" altLang="zh-CN" dirty="0"/>
              <a:t>15min</a:t>
            </a:r>
            <a:r>
              <a:rPr lang="zh-CN" altLang="en-US" dirty="0"/>
              <a:t>时间段内三者性能表现，可以看到</a:t>
            </a:r>
            <a:r>
              <a:rPr lang="en-US" altLang="zh-CN" dirty="0" err="1"/>
              <a:t>Pthread</a:t>
            </a:r>
            <a:r>
              <a:rPr lang="zh-CN" altLang="en-US" dirty="0"/>
              <a:t>平均负载较高，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可能会导致系统资源的过度占用，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openMP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平均负载较低，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User_Schedule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平均负载表现适中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测试任务吞吐量指标，设定不同线程数，维度</a:t>
            </a:r>
            <a:r>
              <a:rPr lang="en-US" altLang="zh-CN" dirty="0"/>
              <a:t>10</a:t>
            </a:r>
            <a:r>
              <a:rPr lang="zh-CN" altLang="en-US" dirty="0"/>
              <a:t>进行吞吐量对比，</a:t>
            </a:r>
            <a:r>
              <a:rPr lang="en-US" altLang="zh-CN" dirty="0" err="1"/>
              <a:t>openMP</a:t>
            </a:r>
            <a:r>
              <a:rPr lang="zh-CN" altLang="en-US" dirty="0"/>
              <a:t>在线程数较少时波动较大，其波动差值可达一万左右</a:t>
            </a:r>
            <a:endParaRPr lang="en-US" altLang="zh-CN" dirty="0"/>
          </a:p>
          <a:p>
            <a:r>
              <a:rPr lang="en-US" altLang="zh-CN" dirty="0" err="1"/>
              <a:t>Pthread</a:t>
            </a:r>
            <a:r>
              <a:rPr lang="zh-CN" altLang="en-US" dirty="0"/>
              <a:t>线程库相比较吞吐量趋势较为稳定，但吞吐量大小远不及</a:t>
            </a:r>
            <a:r>
              <a:rPr lang="en-US" altLang="zh-CN" dirty="0" err="1"/>
              <a:t>User_Schedule</a:t>
            </a:r>
            <a:r>
              <a:rPr lang="zh-CN" altLang="en-US" dirty="0"/>
              <a:t>吞吐量，</a:t>
            </a:r>
            <a:endParaRPr lang="en-US" altLang="zh-CN"/>
          </a:p>
          <a:p>
            <a:r>
              <a:rPr lang="zh-CN" altLang="en-US"/>
              <a:t>说明</a:t>
            </a: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密集型任务下，</a:t>
            </a:r>
            <a:r>
              <a:rPr lang="en-US" altLang="zh-CN" dirty="0" err="1"/>
              <a:t>User_Schedule</a:t>
            </a:r>
            <a:r>
              <a:rPr lang="zh-CN" altLang="en-US" dirty="0"/>
              <a:t>能够以较低延迟以及较高稳定的吞吐量高效完成任务。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775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06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任务调度问题在计算机系统非常重要。很大程度上决定了系统的性能和稳定性，我们看到，像</a:t>
            </a:r>
            <a:r>
              <a:rPr lang="zh-CN" altLang="en-US" sz="1200" dirty="0">
                <a:latin typeface="+mn-ea"/>
              </a:rPr>
              <a:t>亚马逊网络服务</a:t>
            </a:r>
            <a:r>
              <a:rPr lang="zh-CN" altLang="en-US" dirty="0"/>
              <a:t>、谷歌和</a:t>
            </a:r>
            <a:r>
              <a:rPr lang="en-US" altLang="zh-CN" dirty="0"/>
              <a:t>Facebook</a:t>
            </a:r>
            <a:r>
              <a:rPr lang="zh-CN" altLang="en-US" dirty="0"/>
              <a:t>这样的大型企业，曾因为调度器问题导致了重大性能回退和经济。</a:t>
            </a:r>
            <a:endParaRPr lang="en-US" altLang="zh-CN" i="0" dirty="0">
              <a:effectLst/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我们调研了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Pthread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线程库和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openMP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线程库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在项目开发过程中，我们设定了多个关键目标，并且所有目标都已顺利完成。下面我将简要介绍每个目标的实现情况</a:t>
            </a:r>
            <a:endParaRPr lang="en-US" altLang="zh-CN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、实现用户态下的抢占式任务调度机制，将多任务在单线程中集中调度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、利用信号处理机制成功模拟</a:t>
            </a:r>
            <a:r>
              <a:rPr lang="en-US" altLang="zh-CN" dirty="0" err="1"/>
              <a:t>linux</a:t>
            </a:r>
            <a:r>
              <a:rPr lang="zh-CN" altLang="en-US" dirty="0"/>
              <a:t>内核中断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、将任务相关功能模块化，提供</a:t>
            </a:r>
            <a:r>
              <a:rPr lang="en-US" altLang="zh-CN" dirty="0"/>
              <a:t>API</a:t>
            </a:r>
            <a:r>
              <a:rPr lang="zh-CN" altLang="en-US" dirty="0"/>
              <a:t>接口，方便后期移植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、利用</a:t>
            </a:r>
            <a:r>
              <a:rPr lang="en-US" altLang="zh-CN" dirty="0" err="1"/>
              <a:t>sigreturn</a:t>
            </a:r>
            <a:r>
              <a:rPr lang="zh-CN" altLang="en-US" dirty="0"/>
              <a:t>机制实现上下文切换、确保任务执行流的独立性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、自定义调度策略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、使用多级时间轮实现高精度定时器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为了提升并优化项目性能，我们对基本功能进行性能扩展，目前完成情况如下：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、由于信号机制模拟</a:t>
            </a:r>
            <a:r>
              <a:rPr lang="en-US" altLang="zh-CN" dirty="0" err="1"/>
              <a:t>linux</a:t>
            </a:r>
            <a:r>
              <a:rPr lang="zh-CN" altLang="en-US" dirty="0"/>
              <a:t>内核中断，导致用户态</a:t>
            </a:r>
            <a:r>
              <a:rPr lang="en-US" altLang="zh-CN" dirty="0"/>
              <a:t>——</a:t>
            </a:r>
            <a:r>
              <a:rPr lang="zh-CN" altLang="en-US" dirty="0"/>
              <a:t>内核态切换频繁，我们的优化目标是利用</a:t>
            </a:r>
            <a:r>
              <a:rPr lang="en-US" altLang="zh-CN" dirty="0" err="1"/>
              <a:t>Netlink</a:t>
            </a:r>
            <a:r>
              <a:rPr lang="zh-CN" altLang="en-US" dirty="0"/>
              <a:t>结合内核模块降低上下文切换开销。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、为了便于</a:t>
            </a:r>
            <a:r>
              <a:rPr lang="en-US" altLang="zh-CN" dirty="0" err="1"/>
              <a:t>User_Schedule</a:t>
            </a:r>
            <a:r>
              <a:rPr lang="zh-CN" altLang="en-US" dirty="0"/>
              <a:t>调度框架的方便使用，我们将其部署于</a:t>
            </a:r>
            <a:r>
              <a:rPr lang="en-US" altLang="zh-CN" sz="1200" dirty="0"/>
              <a:t>ROS2</a:t>
            </a:r>
            <a:r>
              <a:rPr lang="zh-CN" altLang="en-US" sz="1200" dirty="0"/>
              <a:t>模型并封装成节点，便于后续完成节点间调度通信。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、最后对</a:t>
            </a:r>
            <a:r>
              <a:rPr lang="zh-CN" altLang="en-US" dirty="0"/>
              <a:t>调度框架进行了性能开销测试对比，其测试场景设定了</a:t>
            </a:r>
            <a:r>
              <a:rPr lang="zh-CN" altLang="en-US" sz="1200" dirty="0">
                <a:solidFill>
                  <a:schemeClr val="tx1"/>
                </a:solidFill>
              </a:rPr>
              <a:t>神经网络模型去模拟</a:t>
            </a:r>
            <a:r>
              <a:rPr lang="en-US" altLang="zh-CN" sz="1200" dirty="0">
                <a:solidFill>
                  <a:schemeClr val="tx1"/>
                </a:solidFill>
              </a:rPr>
              <a:t>CPU</a:t>
            </a:r>
            <a:r>
              <a:rPr lang="zh-CN" altLang="en-US" sz="1200" dirty="0">
                <a:solidFill>
                  <a:schemeClr val="tx1"/>
                </a:solidFill>
              </a:rPr>
              <a:t>密集型计算。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如图是我们的总体架构设计图，其核心思想是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将内核态与用户态的调度逻辑进行解耦，通过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Netlink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双向通信机制维持用户态与内核态的协同工作，提高任务执行效率、减少用户态与内核态频繁切换带来的开销。</a:t>
            </a:r>
            <a:endParaRPr lang="en-US" altLang="zh-CN" dirty="0"/>
          </a:p>
          <a:p>
            <a:r>
              <a:rPr lang="zh-CN" altLang="en-US" dirty="0"/>
              <a:t>主要分为</a:t>
            </a:r>
            <a:r>
              <a:rPr lang="en-US" altLang="zh-CN" dirty="0"/>
              <a:t>5</a:t>
            </a:r>
            <a:r>
              <a:rPr lang="zh-CN" altLang="en-US" dirty="0"/>
              <a:t>个模块，分别是任务管理模块、中断模块、计时模块、输出模块、锁模块。</a:t>
            </a:r>
            <a:endParaRPr lang="en-US" altLang="zh-CN" dirty="0"/>
          </a:p>
          <a:p>
            <a:r>
              <a:rPr lang="zh-CN" altLang="en-US" dirty="0"/>
              <a:t>任务管理模块完成的功能主要是：任务的创建、调度等；</a:t>
            </a:r>
            <a:endParaRPr lang="en-US" altLang="zh-CN" dirty="0"/>
          </a:p>
          <a:p>
            <a:r>
              <a:rPr lang="zh-CN" altLang="en-US" dirty="0"/>
              <a:t>中断模块：多个任务通过信号处理机制驱动任务调度运行；</a:t>
            </a:r>
            <a:endParaRPr lang="en-US" altLang="zh-CN" dirty="0"/>
          </a:p>
          <a:p>
            <a:r>
              <a:rPr lang="zh-CN" altLang="en-US" dirty="0"/>
              <a:t>计时模块：管理每个任务的时间片；</a:t>
            </a:r>
            <a:endParaRPr lang="en-US" altLang="zh-CN" dirty="0"/>
          </a:p>
          <a:p>
            <a:r>
              <a:rPr lang="zh-CN" altLang="en-US" dirty="0"/>
              <a:t>锁模块：保护系统临界资源，避免对线程之间发生竞争，确保同一时刻只有一个线程使用；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输出模块：对屏幕资源进行管理；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47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信号处理流程如图所示，在内核态调度用户态程序，检查用户态程序的信号集，判断是否存在更为紧急待处理的信号，存在更紧急信号回归内核态处理，否则切换至用户态执行其信号处理函数，通过</a:t>
            </a:r>
            <a:r>
              <a:rPr lang="en-US" altLang="zh-CN" dirty="0" err="1"/>
              <a:t>sigreturn</a:t>
            </a:r>
            <a:r>
              <a:rPr lang="zh-CN" altLang="en-US" dirty="0"/>
              <a:t>系统调用返回至内核态，恢复信号处理之前上下文状态，直到不存在待处理信号跳转至用户态。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2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中断模块如图所示，信号来临执行其处理函数，核心对时钟信号次数</a:t>
            </a:r>
            <a:r>
              <a:rPr lang="en-US" altLang="zh-CN" dirty="0"/>
              <a:t>Ticks</a:t>
            </a:r>
            <a:r>
              <a:rPr lang="zh-CN" altLang="en-US" dirty="0"/>
              <a:t>和任务调度进行处理；</a:t>
            </a:r>
            <a:endParaRPr lang="en-US" altLang="zh-CN" dirty="0"/>
          </a:p>
          <a:p>
            <a:r>
              <a:rPr lang="zh-CN" altLang="en-US" dirty="0"/>
              <a:t>右图为</a:t>
            </a:r>
            <a:r>
              <a:rPr lang="en-US" altLang="zh-CN" dirty="0"/>
              <a:t>Ticks</a:t>
            </a:r>
            <a:r>
              <a:rPr lang="zh-CN" altLang="en-US" dirty="0"/>
              <a:t>的具体流程：</a:t>
            </a:r>
            <a:endParaRPr lang="en-US" altLang="zh-CN" dirty="0"/>
          </a:p>
          <a:p>
            <a:r>
              <a:rPr lang="zh-CN" altLang="en-US" dirty="0"/>
              <a:t>用户态任务感知不到切换的发生，所以我们利用信号打断用户态任务的执行流，打断一次</a:t>
            </a:r>
            <a:r>
              <a:rPr lang="en-US" altLang="zh-CN" dirty="0"/>
              <a:t>Ticks</a:t>
            </a:r>
            <a:r>
              <a:rPr lang="zh-CN" altLang="en-US" dirty="0"/>
              <a:t>递减一次，直到</a:t>
            </a:r>
            <a:r>
              <a:rPr lang="en-US" altLang="zh-CN" dirty="0"/>
              <a:t>Ticks</a:t>
            </a:r>
            <a:r>
              <a:rPr lang="zh-CN" altLang="en-US" dirty="0"/>
              <a:t>递减为空切换任务。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2024/8/17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8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0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8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image" Target="../media/image6.png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4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5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7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8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tags" Target="../tags/tag129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0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57606" y="1861820"/>
            <a:ext cx="9876790" cy="1758950"/>
          </a:xfrm>
        </p:spPr>
        <p:txBody>
          <a:bodyPr/>
          <a:lstStyle/>
          <a:p>
            <a:r>
              <a:rPr lang="en-US" altLang="zh-CN" dirty="0"/>
              <a:t>sha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099051" y="391541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099051" y="427799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5099051" y="464058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099051" y="500380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5099051" y="536765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3937219" y="391516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3937219" y="427807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3"/>
          </p:nvPr>
        </p:nvSpPr>
        <p:spPr>
          <a:xfrm>
            <a:off x="3937219" y="4640427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4"/>
          </p:nvPr>
        </p:nvSpPr>
        <p:spPr>
          <a:xfrm>
            <a:off x="3937219" y="5004051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5"/>
          </p:nvPr>
        </p:nvSpPr>
        <p:spPr>
          <a:xfrm>
            <a:off x="3937219" y="5367675"/>
            <a:ext cx="1161805" cy="29037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208539" y="2117399"/>
            <a:ext cx="89049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</a:rPr>
              <a:t>--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高效用户态调度框架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78125" y="1101736"/>
            <a:ext cx="106381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a typeface="+mj-ea"/>
              </a:rPr>
              <a:t> proj317       </a:t>
            </a:r>
            <a:r>
              <a:rPr lang="en-US" altLang="zh-CN" sz="6000" b="1" dirty="0" err="1">
                <a:solidFill>
                  <a:schemeClr val="bg1"/>
                </a:solidFill>
                <a:ea typeface="+mj-ea"/>
              </a:rPr>
              <a:t>User_Schedule</a:t>
            </a:r>
            <a:endParaRPr lang="zh-CN" altLang="en-US" sz="60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34" name="文本占位符 44"/>
          <p:cNvSpPr txBox="1"/>
          <p:nvPr/>
        </p:nvSpPr>
        <p:spPr>
          <a:xfrm>
            <a:off x="5099050" y="391541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5" name="文本占位符 45"/>
          <p:cNvSpPr txBox="1"/>
          <p:nvPr/>
        </p:nvSpPr>
        <p:spPr>
          <a:xfrm>
            <a:off x="5099050" y="4277995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6" name="文本占位符 46"/>
          <p:cNvSpPr txBox="1"/>
          <p:nvPr/>
        </p:nvSpPr>
        <p:spPr>
          <a:xfrm>
            <a:off x="5099050" y="464058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9" name="文本占位符 49"/>
          <p:cNvSpPr txBox="1"/>
          <p:nvPr/>
        </p:nvSpPr>
        <p:spPr>
          <a:xfrm>
            <a:off x="3937218" y="3915169"/>
            <a:ext cx="1161805" cy="290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1" name="文本占位符 51"/>
          <p:cNvSpPr txBox="1"/>
          <p:nvPr/>
        </p:nvSpPr>
        <p:spPr>
          <a:xfrm>
            <a:off x="3937218" y="4640427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2" name="文本占位符 52"/>
          <p:cNvSpPr txBox="1"/>
          <p:nvPr/>
        </p:nvSpPr>
        <p:spPr>
          <a:xfrm>
            <a:off x="3937218" y="5004051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529530" y="3707746"/>
            <a:ext cx="5320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汇报人：高怡香、王月妮、刘冰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477169" y="4327578"/>
            <a:ext cx="56400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校内指导：</a:t>
            </a:r>
            <a:r>
              <a:rPr lang="zh-CN" altLang="en-US" sz="2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陈莉君、谢瑞莲（西邮）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529530" y="4888220"/>
            <a:ext cx="62630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校外指导：任玉鑫</a:t>
            </a:r>
            <a:r>
              <a:rPr lang="zh-CN" altLang="en-US" sz="28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、吴一凡（华为）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2.3 </a:t>
            </a:r>
            <a:r>
              <a:rPr lang="zh-CN" altLang="en-US" sz="2800" dirty="0"/>
              <a:t>架构设计</a:t>
            </a:r>
            <a:r>
              <a:rPr lang="en-US" altLang="zh-CN" sz="2800" dirty="0"/>
              <a:t>—</a:t>
            </a:r>
            <a:r>
              <a:rPr lang="zh-CN" altLang="en-US" sz="2800" dirty="0"/>
              <a:t>中断模块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7052" y="193529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+mn-ea"/>
              </a:rPr>
              <a:t>User_schedule</a:t>
            </a:r>
            <a:r>
              <a:rPr lang="zh-CN" altLang="en-US" sz="2800" dirty="0">
                <a:latin typeface="+mn-ea"/>
              </a:rPr>
              <a:t>优化前中断模式</a:t>
            </a:r>
            <a:r>
              <a:rPr lang="en-US" altLang="zh-CN" sz="2800" dirty="0">
                <a:latin typeface="+mn-ea"/>
              </a:rPr>
              <a:t>: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7" y="3331761"/>
            <a:ext cx="5132036" cy="2797081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5057392" y="2682145"/>
            <a:ext cx="1506230" cy="1493710"/>
          </a:xfrm>
          <a:prstGeom prst="straightConnector1">
            <a:avLst/>
          </a:prstGeom>
          <a:ln w="28575" cmpd="thickThin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266" y="809853"/>
            <a:ext cx="5237734" cy="46919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2.4</a:t>
            </a:r>
            <a:r>
              <a:rPr lang="zh-CN" altLang="en-US" sz="2800" dirty="0"/>
              <a:t>架构设计</a:t>
            </a:r>
            <a:r>
              <a:rPr lang="en-US" altLang="zh-CN" sz="2800" dirty="0"/>
              <a:t>—</a:t>
            </a:r>
            <a:r>
              <a:rPr lang="zh-CN" altLang="en-US" sz="2800" dirty="0"/>
              <a:t>任务管理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10" y="1604416"/>
            <a:ext cx="6199021" cy="47236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700" y="1622368"/>
            <a:ext cx="4305300" cy="47044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2.5</a:t>
            </a:r>
            <a:r>
              <a:rPr lang="zh-CN" altLang="en-US" sz="2800" dirty="0"/>
              <a:t>架构设计</a:t>
            </a:r>
            <a:r>
              <a:rPr lang="en-US" altLang="zh-CN" sz="2800" dirty="0"/>
              <a:t>—</a:t>
            </a:r>
            <a:r>
              <a:rPr lang="zh-CN" altLang="en-US" sz="2800" dirty="0"/>
              <a:t>任务切换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648" y="1214120"/>
            <a:ext cx="2961820" cy="49428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780" y="1021927"/>
            <a:ext cx="3849240" cy="5486814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5720081" y="1893147"/>
            <a:ext cx="771313" cy="484293"/>
            <a:chOff x="6126" y="535"/>
            <a:chExt cx="2838" cy="992"/>
          </a:xfrm>
        </p:grpSpPr>
        <p:sp>
          <p:nvSpPr>
            <p:cNvPr id="40" name="右箭头 21"/>
            <p:cNvSpPr/>
            <p:nvPr/>
          </p:nvSpPr>
          <p:spPr>
            <a:xfrm>
              <a:off x="6126" y="762"/>
              <a:ext cx="2838" cy="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366" y="535"/>
              <a:ext cx="2283" cy="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/>
                <a:t>SP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55408" y="89119"/>
            <a:ext cx="1284023" cy="687493"/>
            <a:chOff x="6126" y="535"/>
            <a:chExt cx="2838" cy="992"/>
          </a:xfrm>
        </p:grpSpPr>
        <p:sp>
          <p:nvSpPr>
            <p:cNvPr id="43" name="右箭头 12"/>
            <p:cNvSpPr/>
            <p:nvPr/>
          </p:nvSpPr>
          <p:spPr>
            <a:xfrm>
              <a:off x="6126" y="762"/>
              <a:ext cx="2838" cy="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222" y="535"/>
              <a:ext cx="2688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SIGUSR1</a:t>
              </a: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8591974" y="1139901"/>
            <a:ext cx="754380" cy="2974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lstStyle/>
          <a:p>
            <a:pPr lvl="0" algn="ctr">
              <a:buSzTx/>
            </a:pPr>
            <a:r>
              <a:rPr lang="zh-CN" altLang="en-US" sz="1335" dirty="0">
                <a:sym typeface="+mn-ea"/>
              </a:rPr>
              <a:t>上下文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5179470" y="-11697"/>
            <a:ext cx="1435051" cy="811106"/>
            <a:chOff x="6126" y="535"/>
            <a:chExt cx="3809" cy="992"/>
          </a:xfrm>
        </p:grpSpPr>
        <p:sp>
          <p:nvSpPr>
            <p:cNvPr id="47" name="右箭头 39"/>
            <p:cNvSpPr/>
            <p:nvPr/>
          </p:nvSpPr>
          <p:spPr>
            <a:xfrm>
              <a:off x="6126" y="762"/>
              <a:ext cx="2838" cy="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343" y="535"/>
              <a:ext cx="3592" cy="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/>
                <a:t>拷贝上下文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898793" y="22281"/>
            <a:ext cx="1435101" cy="726126"/>
            <a:chOff x="6126" y="535"/>
            <a:chExt cx="2838" cy="992"/>
          </a:xfrm>
        </p:grpSpPr>
        <p:sp>
          <p:nvSpPr>
            <p:cNvPr id="50" name="右箭头 42"/>
            <p:cNvSpPr/>
            <p:nvPr/>
          </p:nvSpPr>
          <p:spPr>
            <a:xfrm>
              <a:off x="6126" y="762"/>
              <a:ext cx="2838" cy="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06" y="535"/>
              <a:ext cx="1749" cy="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/>
                <a:t>sigreturn</a:t>
              </a:r>
              <a:endParaRPr lang="zh-CN" altLang="en-US" sz="1200" b="1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903846" y="641050"/>
            <a:ext cx="1254023" cy="761754"/>
            <a:chOff x="6126" y="543"/>
            <a:chExt cx="2838" cy="984"/>
          </a:xfrm>
        </p:grpSpPr>
        <p:sp>
          <p:nvSpPr>
            <p:cNvPr id="53" name="右箭头 8"/>
            <p:cNvSpPr/>
            <p:nvPr/>
          </p:nvSpPr>
          <p:spPr>
            <a:xfrm>
              <a:off x="6126" y="762"/>
              <a:ext cx="2838" cy="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549" y="543"/>
              <a:ext cx="2123" cy="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/>
                <a:t>return </a:t>
              </a: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3311314" y="1427767"/>
            <a:ext cx="784860" cy="2974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lstStyle/>
          <a:p>
            <a:pPr lvl="0" algn="ctr">
              <a:buSzTx/>
            </a:pPr>
            <a:r>
              <a:rPr lang="zh-CN" altLang="en-US" sz="1335">
                <a:solidFill>
                  <a:schemeClr val="tx1"/>
                </a:solidFill>
                <a:sym typeface="+mn-ea"/>
              </a:rPr>
              <a:t>上下文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6528059" y="8923"/>
            <a:ext cx="1299494" cy="861764"/>
            <a:chOff x="6126" y="535"/>
            <a:chExt cx="2838" cy="992"/>
          </a:xfrm>
        </p:grpSpPr>
        <p:sp>
          <p:nvSpPr>
            <p:cNvPr id="57" name="右箭头 27"/>
            <p:cNvSpPr/>
            <p:nvPr/>
          </p:nvSpPr>
          <p:spPr>
            <a:xfrm>
              <a:off x="6126" y="762"/>
              <a:ext cx="2838" cy="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406" y="535"/>
              <a:ext cx="2376" cy="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/>
                <a:t>切换上下文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5926 " pathEditMode="relative" ptsTypes="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1736 0.196049 " pathEditMode="relative" ptsTypes="">
                                      <p:cBhvr>
                                        <p:cTn id="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63889 -0.119383 L -0.000763889 0.0766667 " pathEditMode="relative" ptsTypes=""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042 0.200123 L -0.432431 0.620123 " pathEditMode="relative" ptsTypes="">
                                      <p:cBhvr>
                                        <p:cTn id="4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1319 0.168025 " pathEditMode="relative" ptsTypes="">
                                      <p:cBhvr>
                                        <p:cTn id="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5069 0.158148 L 0.424653 -0.0379012 " pathEditMode="relative" ptsTypes="">
                                      <p:cBhvr>
                                        <p:cTn id="6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4444 0.0766667 L -0.000694444 -0.119383 " pathEditMode="relative" ptsTypes="">
                                      <p:cBhvr>
                                        <p:cTn id="6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4444 -0.119383 L -0.000694444 0.286667 " pathEditMode="relative" ptsTypes="">
                                      <p:cBhvr>
                                        <p:cTn id="7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45" grpId="2" bldLvl="0" animBg="1"/>
      <p:bldP spid="45" grpId="3" animBg="1"/>
      <p:bldP spid="55" grpId="0" animBg="1"/>
      <p:bldP spid="55" grpId="1" animBg="1"/>
      <p:bldP spid="55" grpId="2" animBg="1"/>
      <p:bldP spid="55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57606" y="1861820"/>
            <a:ext cx="9876790" cy="17589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099051" y="391541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099051" y="427799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5099051" y="464058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099051" y="500380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5099051" y="536765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3937219" y="391516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3937219" y="427807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3"/>
          </p:nvPr>
        </p:nvSpPr>
        <p:spPr>
          <a:xfrm>
            <a:off x="3937219" y="4640427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4"/>
          </p:nvPr>
        </p:nvSpPr>
        <p:spPr>
          <a:xfrm>
            <a:off x="3937219" y="5004051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5"/>
          </p:nvPr>
        </p:nvSpPr>
        <p:spPr>
          <a:xfrm>
            <a:off x="3937219" y="5367675"/>
            <a:ext cx="1161805" cy="29037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729145" y="2462606"/>
            <a:ext cx="89049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a typeface="+mj-ea"/>
              </a:rPr>
              <a:t>Part 03   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技术难点</a:t>
            </a:r>
          </a:p>
        </p:txBody>
      </p:sp>
      <p:sp>
        <p:nvSpPr>
          <p:cNvPr id="34" name="文本占位符 44"/>
          <p:cNvSpPr txBox="1"/>
          <p:nvPr/>
        </p:nvSpPr>
        <p:spPr>
          <a:xfrm>
            <a:off x="5099050" y="391541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5" name="文本占位符 45"/>
          <p:cNvSpPr txBox="1"/>
          <p:nvPr/>
        </p:nvSpPr>
        <p:spPr>
          <a:xfrm>
            <a:off x="5099050" y="4277995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6" name="文本占位符 46"/>
          <p:cNvSpPr txBox="1"/>
          <p:nvPr/>
        </p:nvSpPr>
        <p:spPr>
          <a:xfrm>
            <a:off x="5099050" y="464058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9" name="文本占位符 49"/>
          <p:cNvSpPr txBox="1"/>
          <p:nvPr/>
        </p:nvSpPr>
        <p:spPr>
          <a:xfrm>
            <a:off x="3937218" y="3915169"/>
            <a:ext cx="1161805" cy="290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1" name="文本占位符 51"/>
          <p:cNvSpPr txBox="1"/>
          <p:nvPr/>
        </p:nvSpPr>
        <p:spPr>
          <a:xfrm>
            <a:off x="3937218" y="4640427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2" name="文本占位符 52"/>
          <p:cNvSpPr txBox="1"/>
          <p:nvPr/>
        </p:nvSpPr>
        <p:spPr>
          <a:xfrm>
            <a:off x="3937218" y="5004051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3.1 </a:t>
            </a:r>
            <a:r>
              <a:rPr lang="zh-CN" altLang="en-US" sz="2800" dirty="0"/>
              <a:t>难点</a:t>
            </a:r>
            <a:r>
              <a:rPr lang="en-US" altLang="zh-CN" sz="2800" dirty="0"/>
              <a:t>1—</a:t>
            </a:r>
            <a:r>
              <a:rPr lang="zh-CN" altLang="en-US" sz="2800" dirty="0"/>
              <a:t>分离</a:t>
            </a:r>
            <a:r>
              <a:rPr lang="en-US" altLang="zh-CN" sz="2800" dirty="0"/>
              <a:t>Ticks</a:t>
            </a:r>
            <a:r>
              <a:rPr lang="zh-CN" altLang="en-US" sz="2800" dirty="0"/>
              <a:t>和调度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30280" y="1314000"/>
            <a:ext cx="9500560" cy="500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b="1" dirty="0">
                <a:latin typeface="Arial Bold" panose="020B0604020202090204" charset="0"/>
              </a:rPr>
              <a:t>分析：</a:t>
            </a:r>
            <a:endParaRPr lang="en-US" altLang="zh-CN" sz="32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dirty="0">
                <a:latin typeface="Arial Bold" panose="020B0604020202090204" charset="0"/>
              </a:rPr>
              <a:t>	</a:t>
            </a:r>
            <a:r>
              <a:rPr lang="zh-CN" altLang="en-US" sz="2800" dirty="0">
                <a:latin typeface="Arial Bold" panose="020B0604020202090204" charset="0"/>
              </a:rPr>
              <a:t>信号处理机制复杂，信号处理函数中完成</a:t>
            </a:r>
            <a:r>
              <a:rPr lang="en-US" altLang="zh-CN" sz="2800" dirty="0">
                <a:latin typeface="Arial Bold" panose="020B0604020202090204" charset="0"/>
              </a:rPr>
              <a:t>Ticks</a:t>
            </a:r>
            <a:r>
              <a:rPr lang="zh-CN" altLang="en-US" sz="2800" dirty="0">
                <a:latin typeface="Arial Bold" panose="020B0604020202090204" charset="0"/>
              </a:rPr>
              <a:t>和任务调度导致更新</a:t>
            </a:r>
            <a:r>
              <a:rPr lang="en-US" altLang="zh-CN" sz="2800" dirty="0">
                <a:latin typeface="Arial Bold" panose="020B0604020202090204" charset="0"/>
              </a:rPr>
              <a:t>Ticks</a:t>
            </a:r>
            <a:r>
              <a:rPr lang="zh-CN" altLang="en-US" sz="2800" dirty="0">
                <a:latin typeface="Arial Bold" panose="020B0604020202090204" charset="0"/>
              </a:rPr>
              <a:t>时需要来回进行用户态</a:t>
            </a:r>
            <a:r>
              <a:rPr lang="en-US" altLang="zh-CN" sz="2800" dirty="0">
                <a:latin typeface="Arial Bold" panose="020B0604020202090204" charset="0"/>
              </a:rPr>
              <a:t>—</a:t>
            </a:r>
            <a:r>
              <a:rPr lang="zh-CN" altLang="en-US" sz="2800" dirty="0">
                <a:latin typeface="Arial Bold" panose="020B0604020202090204" charset="0"/>
              </a:rPr>
              <a:t>内核态</a:t>
            </a:r>
            <a:r>
              <a:rPr lang="zh-CN" altLang="en-US" sz="2800" dirty="0">
                <a:solidFill>
                  <a:srgbClr val="FF0000"/>
                </a:solidFill>
                <a:latin typeface="Arial Bold" panose="020B0604020202090204" charset="0"/>
              </a:rPr>
              <a:t>切换</a:t>
            </a:r>
            <a:r>
              <a:rPr lang="zh-CN" altLang="en-US" sz="2800" dirty="0">
                <a:latin typeface="Arial Bold" panose="020B0604020202090204" charset="0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Arial Bold" panose="020B0604020202090204" charset="0"/>
              </a:rPr>
              <a:t>开销较大</a:t>
            </a:r>
            <a:r>
              <a:rPr lang="zh-CN" altLang="en-US" sz="2800" dirty="0">
                <a:latin typeface="Arial Bold" panose="020B0604020202090204" charset="0"/>
              </a:rPr>
              <a:t>。</a:t>
            </a:r>
            <a:endParaRPr lang="en-US" altLang="zh-CN" sz="2800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endParaRPr lang="en-US" altLang="zh-CN" sz="24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3200" b="1" dirty="0">
                <a:latin typeface="Arial Bold" panose="020B0604020202090204" charset="0"/>
              </a:rPr>
              <a:t>解决方案：</a:t>
            </a:r>
            <a:endParaRPr lang="en-US" altLang="zh-CN" sz="32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 b="1" dirty="0">
                <a:latin typeface="Arial Bold" panose="020B0604020202090204" charset="0"/>
              </a:rPr>
              <a:t>         </a:t>
            </a:r>
            <a:r>
              <a:rPr lang="zh-CN" altLang="en-US" sz="2800" dirty="0">
                <a:latin typeface="+mn-ea"/>
              </a:rPr>
              <a:t>将原信号处理函数中的上下文切换和</a:t>
            </a:r>
            <a:r>
              <a:rPr lang="en-US" altLang="zh-CN" sz="2800" dirty="0">
                <a:latin typeface="+mn-ea"/>
              </a:rPr>
              <a:t>Ticks</a:t>
            </a:r>
            <a:r>
              <a:rPr lang="zh-CN" altLang="en-US" sz="2800" dirty="0">
                <a:latin typeface="+mn-ea"/>
              </a:rPr>
              <a:t>计时抽象出来，将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Ticks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计时</a:t>
            </a:r>
            <a:r>
              <a:rPr lang="zh-CN" altLang="en-US" sz="2800" dirty="0">
                <a:latin typeface="+mn-ea"/>
              </a:rPr>
              <a:t>部分放在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内核态</a:t>
            </a:r>
            <a:r>
              <a:rPr lang="zh-CN" altLang="en-US" sz="2800" dirty="0">
                <a:latin typeface="+mn-ea"/>
              </a:rPr>
              <a:t>实现。</a:t>
            </a:r>
            <a:endParaRPr lang="zh-CN" altLang="en-US" sz="2800" b="0" i="0" dirty="0">
              <a:effectLst/>
              <a:latin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3.1 </a:t>
            </a:r>
            <a:r>
              <a:rPr lang="zh-CN" altLang="en-US" sz="2800" dirty="0"/>
              <a:t>分离</a:t>
            </a:r>
            <a:r>
              <a:rPr lang="en-US" altLang="zh-CN" sz="2800" dirty="0"/>
              <a:t>Ticks</a:t>
            </a:r>
            <a:r>
              <a:rPr lang="zh-CN" altLang="en-US" sz="2800" dirty="0"/>
              <a:t>和调度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4288" y="1314000"/>
            <a:ext cx="5009401" cy="53751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2" y="3687693"/>
            <a:ext cx="4624427" cy="2520422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4328160" y="1623060"/>
            <a:ext cx="3665220" cy="2064633"/>
          </a:xfrm>
          <a:prstGeom prst="straightConnector1">
            <a:avLst/>
          </a:prstGeom>
          <a:ln w="28575" cmpd="thickThin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274599" y="1886422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/>
              <a:t>Netlink</a:t>
            </a:r>
            <a:r>
              <a:rPr lang="zh-CN" altLang="en-US" sz="3200" dirty="0"/>
              <a:t>通信机制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3.2 </a:t>
            </a:r>
            <a:r>
              <a:rPr lang="zh-CN" altLang="en-US" sz="2800" dirty="0"/>
              <a:t>难点</a:t>
            </a:r>
            <a:r>
              <a:rPr lang="en-US" altLang="zh-CN" sz="2800" dirty="0"/>
              <a:t>2—</a:t>
            </a:r>
            <a:r>
              <a:rPr lang="zh-CN" altLang="en-US" sz="2800" dirty="0"/>
              <a:t>任务阻塞后任务切换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200" y="1557737"/>
            <a:ext cx="9500560" cy="433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b="1" dirty="0">
                <a:latin typeface="Arial Bold" panose="020B0604020202090204" charset="0"/>
              </a:rPr>
              <a:t>分析：</a:t>
            </a:r>
            <a:endParaRPr lang="en-US" altLang="zh-CN" sz="32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800" dirty="0">
                <a:latin typeface="+mn-ea"/>
              </a:rPr>
              <a:t>     任务调度模块中，一个任务进入阻塞态且没有信号触发，导致无法进行任务切换，引发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任务卡死</a:t>
            </a:r>
            <a:r>
              <a:rPr lang="zh-CN" altLang="en-US" sz="2800" dirty="0">
                <a:latin typeface="+mn-ea"/>
              </a:rPr>
              <a:t>，系统调度效率下降。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3200" b="1" dirty="0">
                <a:latin typeface="Arial Bold" panose="020B0604020202090204" charset="0"/>
              </a:rPr>
              <a:t>解决方案：</a:t>
            </a:r>
            <a:endParaRPr lang="en-US" altLang="zh-CN" sz="32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latin typeface="Arial Bold" panose="020B0604020202090204" charset="0"/>
                <a:ea typeface="宋体" panose="02010600030101010101" pitchFamily="2" charset="-122"/>
              </a:rPr>
              <a:t>	</a:t>
            </a:r>
            <a:r>
              <a:rPr lang="zh-CN" altLang="en-US" sz="2800" b="1" dirty="0">
                <a:solidFill>
                  <a:srgbClr val="FF0000"/>
                </a:solidFill>
                <a:latin typeface="Arial Bold" panose="020B0604020202090204" charset="0"/>
                <a:ea typeface="宋体" panose="02010600030101010101" pitchFamily="2" charset="-122"/>
              </a:rPr>
              <a:t>修改汇编</a:t>
            </a:r>
            <a:r>
              <a:rPr lang="zh-CN" altLang="en-US" sz="2800" b="1" dirty="0">
                <a:latin typeface="Arial Bold" panose="020B0604020202090204" charset="0"/>
                <a:ea typeface="宋体" panose="02010600030101010101" pitchFamily="2" charset="-122"/>
              </a:rPr>
              <a:t>程序进行上下文保存于恢复</a:t>
            </a:r>
            <a:endParaRPr lang="en-US" altLang="zh-CN" sz="24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dirty="0"/>
              <a:t>	</a:t>
            </a:r>
            <a:endParaRPr lang="zh-CN" altLang="en-US" sz="2400" b="0" i="0" dirty="0">
              <a:effectLst/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3.3 </a:t>
            </a:r>
            <a:r>
              <a:rPr lang="zh-CN" altLang="en-US" sz="2800" dirty="0"/>
              <a:t>难点</a:t>
            </a:r>
            <a:r>
              <a:rPr lang="en-US" altLang="zh-CN" sz="2800" dirty="0"/>
              <a:t>3—</a:t>
            </a:r>
            <a:r>
              <a:rPr lang="zh-CN" altLang="en-US" sz="2800" dirty="0"/>
              <a:t>任务阻塞后切换任务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2547" y="1470557"/>
            <a:ext cx="8412480" cy="43751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3.3 </a:t>
            </a:r>
            <a:r>
              <a:rPr lang="zh-CN" altLang="en-US" sz="2800" dirty="0"/>
              <a:t>难点</a:t>
            </a:r>
            <a:r>
              <a:rPr lang="en-US" altLang="zh-CN" sz="2800" dirty="0"/>
              <a:t>3—hook+</a:t>
            </a:r>
            <a:r>
              <a:rPr lang="zh-CN" altLang="en-US" sz="2800" dirty="0"/>
              <a:t>定时器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0280" y="1779491"/>
            <a:ext cx="10231278" cy="537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b="1" dirty="0">
                <a:latin typeface="Arial Bold" panose="020B0604020202090204" charset="0"/>
              </a:rPr>
              <a:t>分析：</a:t>
            </a:r>
            <a:endParaRPr lang="en-US" altLang="zh-CN" sz="32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latin typeface="Arial Bold" panose="020B0604020202090204" charset="0"/>
              </a:rPr>
              <a:t>	</a:t>
            </a:r>
            <a:r>
              <a:rPr lang="zh-CN" altLang="en-US" sz="2800" b="1" dirty="0">
                <a:latin typeface="Arial Bold" panose="020B0604020202090204" charset="0"/>
              </a:rPr>
              <a:t>任务的阻塞和等待使用内核</a:t>
            </a:r>
            <a:r>
              <a:rPr lang="en-US" altLang="zh-CN" sz="2800" b="1" dirty="0">
                <a:latin typeface="Arial Bold" panose="020B0604020202090204" charset="0"/>
              </a:rPr>
              <a:t>sleep</a:t>
            </a:r>
            <a:r>
              <a:rPr lang="zh-CN" altLang="en-US" sz="2800" b="1" dirty="0">
                <a:latin typeface="Arial Bold" panose="020B0604020202090204" charset="0"/>
              </a:rPr>
              <a:t>函数，导致上下文切换开销大。</a:t>
            </a:r>
            <a:endParaRPr lang="en-US" altLang="zh-CN" sz="28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endParaRPr lang="en-US" altLang="zh-CN" sz="24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3200" b="1" dirty="0">
                <a:latin typeface="Arial Bold" panose="020B0604020202090204" charset="0"/>
              </a:rPr>
              <a:t>解决方案：</a:t>
            </a:r>
            <a:endParaRPr lang="en-US" altLang="zh-CN" sz="32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latin typeface="Arial Bold" panose="020B0604020202090204" charset="0"/>
                <a:ea typeface="宋体" panose="02010600030101010101" pitchFamily="2" charset="-122"/>
              </a:rPr>
              <a:t>	</a:t>
            </a:r>
            <a:r>
              <a:rPr lang="en-US" altLang="zh-CN" sz="2800" b="1" dirty="0">
                <a:solidFill>
                  <a:srgbClr val="FF0000"/>
                </a:solidFill>
                <a:latin typeface="Arial Bold" panose="020B0604020202090204" charset="0"/>
                <a:ea typeface="宋体" panose="02010600030101010101" pitchFamily="2" charset="-122"/>
              </a:rPr>
              <a:t>hook+</a:t>
            </a:r>
            <a:r>
              <a:rPr lang="zh-CN" altLang="en-US" sz="2800" b="1" dirty="0">
                <a:solidFill>
                  <a:srgbClr val="FF0000"/>
                </a:solidFill>
                <a:latin typeface="Arial Bold" panose="020B0604020202090204" charset="0"/>
                <a:ea typeface="宋体" panose="02010600030101010101" pitchFamily="2" charset="-122"/>
              </a:rPr>
              <a:t>多级时间轮</a:t>
            </a:r>
            <a:r>
              <a:rPr lang="zh-CN" altLang="en-US" sz="2800" b="1" dirty="0">
                <a:latin typeface="Arial Bold" panose="020B0604020202090204" charset="0"/>
                <a:ea typeface="宋体" panose="02010600030101010101" pitchFamily="2" charset="-122"/>
              </a:rPr>
              <a:t>实现用户态自定义</a:t>
            </a:r>
            <a:r>
              <a:rPr lang="en-US" altLang="zh-CN" sz="2800" b="1" dirty="0">
                <a:latin typeface="Arial Bold" panose="020B0604020202090204" charset="0"/>
                <a:ea typeface="宋体" panose="02010600030101010101" pitchFamily="2" charset="-122"/>
              </a:rPr>
              <a:t>sleep</a:t>
            </a:r>
            <a:r>
              <a:rPr lang="zh-CN" altLang="en-US" sz="2800" b="1" dirty="0">
                <a:latin typeface="Arial Bold" panose="020B0604020202090204" charset="0"/>
                <a:ea typeface="宋体" panose="02010600030101010101" pitchFamily="2" charset="-122"/>
              </a:rPr>
              <a:t>函数，替换内核原生</a:t>
            </a:r>
            <a:r>
              <a:rPr lang="en-US" altLang="zh-CN" sz="2800" b="1" dirty="0">
                <a:latin typeface="Arial Bold" panose="020B0604020202090204" charset="0"/>
                <a:ea typeface="宋体" panose="02010600030101010101" pitchFamily="2" charset="-122"/>
              </a:rPr>
              <a:t>sleep</a:t>
            </a:r>
            <a:r>
              <a:rPr lang="zh-CN" altLang="en-US" sz="2800" b="1" dirty="0">
                <a:latin typeface="Arial Bold" panose="020B0604020202090204" charset="0"/>
                <a:ea typeface="宋体" panose="02010600030101010101" pitchFamily="2" charset="-122"/>
              </a:rPr>
              <a:t>，减少开销。</a:t>
            </a:r>
            <a:endParaRPr lang="en-US" altLang="zh-CN" sz="28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endParaRPr lang="en-US" altLang="zh-CN" sz="24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dirty="0"/>
              <a:t>	</a:t>
            </a:r>
            <a:endParaRPr lang="zh-CN" altLang="en-US" sz="2400" b="0" i="0" dirty="0">
              <a:effectLst/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3.3 </a:t>
            </a:r>
            <a:r>
              <a:rPr lang="zh-CN" altLang="en-US" sz="2800" dirty="0"/>
              <a:t>难点</a:t>
            </a:r>
            <a:r>
              <a:rPr lang="en-US" altLang="zh-CN" sz="2800" dirty="0"/>
              <a:t>3—hook+</a:t>
            </a:r>
            <a:r>
              <a:rPr lang="zh-CN" altLang="en-US" sz="2800" dirty="0"/>
              <a:t>定时器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53744" y="222024"/>
            <a:ext cx="9500560" cy="10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endParaRPr lang="en-US" altLang="zh-CN" sz="24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dirty="0"/>
              <a:t>	</a:t>
            </a:r>
            <a:endParaRPr lang="zh-CN" altLang="en-US" sz="2400" b="0" i="0" dirty="0">
              <a:effectLst/>
              <a:latin typeface="+mn-ea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F5F09468-0AC1-0277-3FD3-1D1B54881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907" y="657422"/>
            <a:ext cx="3797754" cy="5634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: 形状 60"/>
          <p:cNvSpPr/>
          <p:nvPr/>
        </p:nvSpPr>
        <p:spPr>
          <a:xfrm>
            <a:off x="0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3" name="任意多边形: 形状 82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92201" y="223887"/>
            <a:ext cx="2562225" cy="619125"/>
          </a:xfrm>
          <a:prstGeom prst="rect">
            <a:avLst/>
          </a:prstGeom>
        </p:spPr>
      </p:pic>
      <p:sp>
        <p:nvSpPr>
          <p:cNvPr id="109" name="圆角矩形 16"/>
          <p:cNvSpPr/>
          <p:nvPr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7" name="任意形状 10"/>
          <p:cNvSpPr/>
          <p:nvPr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118" name="文本框 117"/>
          <p:cNvSpPr txBox="1"/>
          <p:nvPr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9" name="圆角矩形 114"/>
          <p:cNvSpPr/>
          <p:nvPr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0" name="任意形状 10"/>
          <p:cNvSpPr/>
          <p:nvPr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文本框 120"/>
          <p:cNvSpPr txBox="1"/>
          <p:nvPr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2" name="圆角矩形 119"/>
          <p:cNvSpPr/>
          <p:nvPr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3" name="任意形状 10"/>
          <p:cNvSpPr/>
          <p:nvPr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4" name="文本框 123"/>
          <p:cNvSpPr txBox="1"/>
          <p:nvPr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28" name="圆角矩形 129"/>
          <p:cNvSpPr/>
          <p:nvPr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9" name="任意形状 10"/>
          <p:cNvSpPr/>
          <p:nvPr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0" name="文本框 129"/>
          <p:cNvSpPr txBox="1"/>
          <p:nvPr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131" name="标题 32"/>
          <p:cNvSpPr txBox="1"/>
          <p:nvPr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项目简介</a:t>
            </a:r>
          </a:p>
        </p:txBody>
      </p:sp>
      <p:sp>
        <p:nvSpPr>
          <p:cNvPr id="13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架构设计</a:t>
            </a:r>
          </a:p>
        </p:txBody>
      </p:sp>
      <p:sp>
        <p:nvSpPr>
          <p:cNvPr id="13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技术难点</a:t>
            </a:r>
          </a:p>
        </p:txBody>
      </p:sp>
      <p:sp>
        <p:nvSpPr>
          <p:cNvPr id="13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性能评估 </a:t>
            </a:r>
          </a:p>
        </p:txBody>
      </p:sp>
      <p:sp>
        <p:nvSpPr>
          <p:cNvPr id="13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作品演示</a:t>
            </a:r>
          </a:p>
        </p:txBody>
      </p:sp>
      <p:sp>
        <p:nvSpPr>
          <p:cNvPr id="137" name="文本框 136"/>
          <p:cNvSpPr txBox="1"/>
          <p:nvPr/>
        </p:nvSpPr>
        <p:spPr>
          <a:xfrm>
            <a:off x="1486117" y="2086917"/>
            <a:ext cx="26867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目录</a:t>
            </a:r>
          </a:p>
        </p:txBody>
      </p:sp>
      <p:sp>
        <p:nvSpPr>
          <p:cNvPr id="138" name="文本框 137"/>
          <p:cNvSpPr txBox="1"/>
          <p:nvPr/>
        </p:nvSpPr>
        <p:spPr>
          <a:xfrm>
            <a:off x="944317" y="3844460"/>
            <a:ext cx="3804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CONTENTS</a:t>
            </a:r>
            <a:endParaRPr lang="zh-CN" altLang="en-US" sz="5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3.4 </a:t>
            </a:r>
            <a:r>
              <a:rPr lang="zh-CN" altLang="en-US" sz="2800" dirty="0"/>
              <a:t>难点</a:t>
            </a:r>
            <a:r>
              <a:rPr lang="en-US" altLang="zh-CN" sz="2800" dirty="0"/>
              <a:t>4—</a:t>
            </a:r>
            <a:r>
              <a:rPr lang="en-US" altLang="zh-CN" sz="2800" dirty="0" err="1"/>
              <a:t>User_Schedule</a:t>
            </a:r>
            <a:r>
              <a:rPr lang="zh-CN" altLang="en-US" sz="2800" dirty="0"/>
              <a:t>结合</a:t>
            </a:r>
            <a:r>
              <a:rPr lang="en-US" altLang="zh-CN" sz="2800" dirty="0" err="1"/>
              <a:t>NeuralNet</a:t>
            </a:r>
            <a:r>
              <a:rPr lang="zh-CN" altLang="en-US" sz="2800" dirty="0"/>
              <a:t>模型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58667" y="1905673"/>
            <a:ext cx="5937550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endParaRPr lang="zh-CN" altLang="en-US" b="1" dirty="0">
              <a:latin typeface="Arial Bold" panose="020B0604020202090204" charset="0"/>
            </a:endParaRPr>
          </a:p>
          <a:p>
            <a:pPr algn="l" fontAlgn="base">
              <a:lnSpc>
                <a:spcPct val="150000"/>
              </a:lnSpc>
            </a:pPr>
            <a:endParaRPr lang="zh-CN" altLang="en-US" b="0" i="0" dirty="0">
              <a:effectLst/>
              <a:latin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0280" y="1779491"/>
            <a:ext cx="9500560" cy="425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b="1" dirty="0">
                <a:latin typeface="Arial Bold" panose="020B0604020202090204" charset="0"/>
              </a:rPr>
              <a:t>分析：</a:t>
            </a:r>
            <a:endParaRPr lang="en-US" altLang="zh-CN" sz="32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latin typeface="Arial Bold" panose="020B0604020202090204" charset="0"/>
              </a:rPr>
              <a:t>	</a:t>
            </a:r>
            <a:r>
              <a:rPr lang="zh-CN" altLang="en-US" sz="2800" b="1" dirty="0">
                <a:latin typeface="Arial Bold" panose="020B0604020202090204" charset="0"/>
              </a:rPr>
              <a:t>设计一个</a:t>
            </a:r>
            <a:r>
              <a:rPr lang="en-US" altLang="zh-CN" sz="2800" dirty="0" err="1"/>
              <a:t>NeuralNet</a:t>
            </a:r>
            <a:r>
              <a:rPr lang="zh-CN" altLang="en-US" sz="2800" b="1" dirty="0">
                <a:latin typeface="Arial Bold" panose="020B0604020202090204" charset="0"/>
              </a:rPr>
              <a:t>神经网络模型模拟</a:t>
            </a:r>
            <a:r>
              <a:rPr lang="en-US" altLang="zh-CN" sz="2800" b="1" dirty="0">
                <a:latin typeface="Arial Bold" panose="020B0604020202090204" charset="0"/>
              </a:rPr>
              <a:t>CPU</a:t>
            </a:r>
            <a:r>
              <a:rPr lang="zh-CN" altLang="en-US" sz="2800" b="1" dirty="0">
                <a:latin typeface="Arial Bold" panose="020B0604020202090204" charset="0"/>
              </a:rPr>
              <a:t>密集型计算场景，结合</a:t>
            </a:r>
            <a:r>
              <a:rPr lang="en-US" altLang="zh-CN" sz="2800" dirty="0" err="1"/>
              <a:t>User_Schedule</a:t>
            </a:r>
            <a:r>
              <a:rPr lang="zh-CN" altLang="en-US" sz="2800" dirty="0"/>
              <a:t>完成多任务于单线程中集中调度。</a:t>
            </a:r>
            <a:endParaRPr lang="en-US" altLang="zh-CN" sz="2800" dirty="0"/>
          </a:p>
          <a:p>
            <a:pPr>
              <a:lnSpc>
                <a:spcPct val="140000"/>
              </a:lnSpc>
            </a:pPr>
            <a:endParaRPr lang="en-US" altLang="zh-CN" sz="32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latin typeface="Arial Bold" panose="020B0604020202090204" charset="0"/>
                <a:ea typeface="宋体" panose="02010600030101010101" pitchFamily="2" charset="-122"/>
              </a:rPr>
              <a:t>	</a:t>
            </a:r>
            <a:endParaRPr lang="en-US" altLang="zh-CN" sz="2400" b="1" dirty="0">
              <a:latin typeface="Arial Bold" panose="020B060402020209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dirty="0"/>
              <a:t>	</a:t>
            </a:r>
            <a:endParaRPr lang="zh-CN" altLang="en-US" sz="2400" b="0" i="0" dirty="0">
              <a:effectLst/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3.4 </a:t>
            </a:r>
            <a:r>
              <a:rPr lang="zh-CN" altLang="en-US" sz="2800" dirty="0"/>
              <a:t>难点</a:t>
            </a:r>
            <a:r>
              <a:rPr lang="en-US" altLang="zh-CN" sz="2800" dirty="0"/>
              <a:t>4—</a:t>
            </a:r>
            <a:r>
              <a:rPr lang="en-US" altLang="zh-CN" sz="2800" dirty="0" err="1"/>
              <a:t>User_Schedule</a:t>
            </a:r>
            <a:r>
              <a:rPr lang="zh-CN" altLang="en-US" sz="2800" dirty="0"/>
              <a:t>模拟</a:t>
            </a:r>
            <a:r>
              <a:rPr lang="en-US" altLang="zh-CN" sz="2800" dirty="0"/>
              <a:t>CPU</a:t>
            </a:r>
            <a:r>
              <a:rPr lang="zh-CN" altLang="en-US" sz="2800" dirty="0"/>
              <a:t>密集型任务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58667" y="1905673"/>
            <a:ext cx="5937550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endParaRPr lang="zh-CN" altLang="en-US" b="1" dirty="0">
              <a:latin typeface="Arial Bold" panose="020B0604020202090204" charset="0"/>
            </a:endParaRPr>
          </a:p>
          <a:p>
            <a:pPr algn="l" fontAlgn="base">
              <a:lnSpc>
                <a:spcPct val="150000"/>
              </a:lnSpc>
            </a:pPr>
            <a:endParaRPr lang="zh-CN" altLang="en-US" b="0" i="0" dirty="0">
              <a:effectLst/>
              <a:latin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6368" y="1373002"/>
            <a:ext cx="6573199" cy="529427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 err="1"/>
              <a:t>initialize_parameters</a:t>
            </a:r>
            <a:r>
              <a:rPr lang="en-US" altLang="zh-CN" sz="1600" dirty="0"/>
              <a:t>(net)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for epoch in range(</a:t>
            </a:r>
            <a:r>
              <a:rPr lang="en-US" altLang="zh-CN" sz="1600" dirty="0" err="1"/>
              <a:t>num_epochs</a:t>
            </a:r>
            <a:r>
              <a:rPr lang="en-US" altLang="zh-CN" sz="1600" dirty="0"/>
              <a:t>):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    # </a:t>
            </a:r>
            <a:r>
              <a:rPr lang="zh-CN" altLang="en-US" sz="1600" dirty="0"/>
              <a:t>按批次处理数据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    </a:t>
            </a:r>
            <a:r>
              <a:rPr lang="en-US" altLang="zh-CN" sz="1600" dirty="0"/>
              <a:t>for </a:t>
            </a:r>
            <a:r>
              <a:rPr lang="en-US" altLang="zh-CN" sz="1600" dirty="0" err="1"/>
              <a:t>batch_start</a:t>
            </a:r>
            <a:r>
              <a:rPr lang="en-US" altLang="zh-CN" sz="1600" dirty="0"/>
              <a:t> in range(0, 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(inputs), </a:t>
            </a:r>
            <a:r>
              <a:rPr lang="en-US" altLang="zh-CN" sz="1600" dirty="0" err="1"/>
              <a:t>batch_size</a:t>
            </a:r>
            <a:r>
              <a:rPr lang="en-US" altLang="zh-CN" sz="1600" dirty="0"/>
              <a:t>):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        # </a:t>
            </a:r>
            <a:r>
              <a:rPr lang="zh-CN" altLang="en-US" sz="1600" dirty="0"/>
              <a:t>为当前批次初始化梯度累加器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        </a:t>
            </a:r>
            <a:r>
              <a:rPr lang="en-US" altLang="zh-CN" sz="1600" dirty="0" err="1"/>
              <a:t>total_gradient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initialize_gradient</a:t>
            </a:r>
            <a:r>
              <a:rPr lang="en-US" altLang="zh-CN" sz="1600" dirty="0"/>
              <a:t>()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        # </a:t>
            </a:r>
            <a:r>
              <a:rPr lang="zh-CN" altLang="en-US" sz="1600" dirty="0"/>
              <a:t>处理当前批次中的每个输入样本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        </a:t>
            </a:r>
            <a:r>
              <a:rPr lang="en-US" altLang="zh-CN" sz="1600" dirty="0"/>
              <a:t>for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in range(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batch_inputs</a:t>
            </a:r>
            <a:r>
              <a:rPr lang="en-US" altLang="zh-CN" sz="1600" dirty="0"/>
              <a:t>)):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            # </a:t>
            </a:r>
            <a:r>
              <a:rPr lang="zh-CN" altLang="en-US" sz="1600" dirty="0"/>
              <a:t>执行前向传播，得到对当前输入的预测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            </a:t>
            </a:r>
            <a:r>
              <a:rPr lang="en-US" altLang="zh-CN" sz="1600" dirty="0"/>
              <a:t>predictions = </a:t>
            </a:r>
            <a:r>
              <a:rPr lang="en-US" altLang="zh-CN" sz="1600" dirty="0" err="1"/>
              <a:t>forward_pass</a:t>
            </a:r>
            <a:r>
              <a:rPr lang="en-US" altLang="zh-CN" sz="1600" dirty="0"/>
              <a:t>(net, </a:t>
            </a:r>
            <a:r>
              <a:rPr lang="en-US" altLang="zh-CN" sz="1600" dirty="0" err="1"/>
              <a:t>batch_inputs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])  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            # </a:t>
            </a:r>
            <a:r>
              <a:rPr lang="zh-CN" altLang="en-US" sz="1600" dirty="0"/>
              <a:t>计算预测值和目标值之间的损失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            </a:t>
            </a:r>
            <a:r>
              <a:rPr lang="en-US" altLang="zh-CN" sz="1600" dirty="0"/>
              <a:t>loss = </a:t>
            </a:r>
            <a:r>
              <a:rPr lang="en-US" altLang="zh-CN" sz="1600" dirty="0" err="1"/>
              <a:t>compute_loss</a:t>
            </a:r>
            <a:r>
              <a:rPr lang="en-US" altLang="zh-CN" sz="1600" dirty="0"/>
              <a:t>(predictions, </a:t>
            </a:r>
            <a:r>
              <a:rPr lang="en-US" altLang="zh-CN" sz="1600" dirty="0" err="1"/>
              <a:t>batch_targets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])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            # </a:t>
            </a:r>
            <a:r>
              <a:rPr lang="zh-CN" altLang="en-US" sz="1600" dirty="0"/>
              <a:t>执行反向传播，计算损失的梯度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            </a:t>
            </a:r>
            <a:r>
              <a:rPr lang="en-US" altLang="zh-CN" sz="1600" dirty="0"/>
              <a:t>gradient = </a:t>
            </a:r>
            <a:r>
              <a:rPr lang="en-US" altLang="zh-CN" sz="1600" dirty="0" err="1"/>
              <a:t>backward_pass</a:t>
            </a:r>
            <a:r>
              <a:rPr lang="en-US" altLang="zh-CN" sz="1600" dirty="0"/>
              <a:t>(net, loss)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total_gradient</a:t>
            </a:r>
            <a:r>
              <a:rPr lang="en-US" altLang="zh-CN" sz="1600" dirty="0"/>
              <a:t> += gradient # </a:t>
            </a:r>
            <a:r>
              <a:rPr lang="zh-CN" altLang="en-US" sz="1600" dirty="0"/>
              <a:t>累加梯度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        # </a:t>
            </a:r>
            <a:r>
              <a:rPr lang="zh-CN" altLang="en-US" sz="1600" dirty="0"/>
              <a:t>使用累加的梯度和学习率更新网络参数</a:t>
            </a:r>
          </a:p>
          <a:p>
            <a:pPr>
              <a:lnSpc>
                <a:spcPct val="125000"/>
              </a:lnSpc>
            </a:pPr>
            <a:r>
              <a:rPr lang="zh-CN" altLang="en-US" sz="1600" dirty="0"/>
              <a:t>        </a:t>
            </a:r>
            <a:r>
              <a:rPr lang="en-US" altLang="zh-CN" sz="1600" dirty="0" err="1"/>
              <a:t>update_parameters</a:t>
            </a:r>
            <a:r>
              <a:rPr lang="en-US" altLang="zh-CN" sz="1600" dirty="0"/>
              <a:t>(net, </a:t>
            </a:r>
            <a:r>
              <a:rPr lang="en-US" altLang="zh-CN" sz="1600" dirty="0" err="1"/>
              <a:t>total_gradient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learning_rate</a:t>
            </a:r>
            <a:r>
              <a:rPr lang="en-US" altLang="zh-CN" sz="1600" dirty="0"/>
              <a:t>)</a:t>
            </a: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7630" y="1149534"/>
            <a:ext cx="5158389" cy="55177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57606" y="1861820"/>
            <a:ext cx="9876790" cy="17589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099051" y="391541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099051" y="427799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5099051" y="464058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099051" y="500380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5099051" y="536765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3937219" y="391516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3937219" y="427807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3"/>
          </p:nvPr>
        </p:nvSpPr>
        <p:spPr>
          <a:xfrm>
            <a:off x="3937219" y="4640427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4"/>
          </p:nvPr>
        </p:nvSpPr>
        <p:spPr>
          <a:xfrm>
            <a:off x="3937219" y="5004051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5"/>
          </p:nvPr>
        </p:nvSpPr>
        <p:spPr>
          <a:xfrm>
            <a:off x="3937219" y="5367675"/>
            <a:ext cx="1161805" cy="29037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729145" y="2462606"/>
            <a:ext cx="89049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a typeface="+mj-ea"/>
              </a:rPr>
              <a:t>Part 04   </a:t>
            </a:r>
            <a:r>
              <a:rPr lang="zh-CN" altLang="en-US" sz="6000" b="1" dirty="0">
                <a:solidFill>
                  <a:schemeClr val="bg1"/>
                </a:solidFill>
                <a:latin typeface="+mj-ea"/>
                <a:ea typeface="+mj-ea"/>
              </a:rPr>
              <a:t>性能评估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占位符 44"/>
          <p:cNvSpPr txBox="1"/>
          <p:nvPr/>
        </p:nvSpPr>
        <p:spPr>
          <a:xfrm>
            <a:off x="5099050" y="391541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5" name="文本占位符 45"/>
          <p:cNvSpPr txBox="1"/>
          <p:nvPr/>
        </p:nvSpPr>
        <p:spPr>
          <a:xfrm>
            <a:off x="5099050" y="4277995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6" name="文本占位符 46"/>
          <p:cNvSpPr txBox="1"/>
          <p:nvPr/>
        </p:nvSpPr>
        <p:spPr>
          <a:xfrm>
            <a:off x="5099050" y="464058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9" name="文本占位符 49"/>
          <p:cNvSpPr txBox="1"/>
          <p:nvPr/>
        </p:nvSpPr>
        <p:spPr>
          <a:xfrm>
            <a:off x="3937218" y="3915169"/>
            <a:ext cx="1161805" cy="290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1" name="文本占位符 51"/>
          <p:cNvSpPr txBox="1"/>
          <p:nvPr/>
        </p:nvSpPr>
        <p:spPr>
          <a:xfrm>
            <a:off x="3937218" y="4640427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2" name="文本占位符 52"/>
          <p:cNvSpPr txBox="1"/>
          <p:nvPr/>
        </p:nvSpPr>
        <p:spPr>
          <a:xfrm>
            <a:off x="3937218" y="5004051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4.1 </a:t>
            </a:r>
            <a:r>
              <a:rPr lang="zh-CN" altLang="en-US" sz="2800" dirty="0"/>
              <a:t>性能评估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58667" y="1905673"/>
            <a:ext cx="5937550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endParaRPr lang="zh-CN" altLang="en-US" b="1" dirty="0">
              <a:latin typeface="Arial Bold" panose="020B0604020202090204" charset="0"/>
            </a:endParaRPr>
          </a:p>
          <a:p>
            <a:pPr algn="l" fontAlgn="base">
              <a:lnSpc>
                <a:spcPct val="150000"/>
              </a:lnSpc>
            </a:pPr>
            <a:endParaRPr lang="zh-CN" altLang="en-US" b="0" i="0" dirty="0">
              <a:effectLst/>
              <a:latin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5255" y="1464664"/>
            <a:ext cx="10582344" cy="4310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dirty="0">
                <a:latin typeface="+mn-ea"/>
              </a:rPr>
              <a:t>环境配置：</a:t>
            </a:r>
            <a:endParaRPr lang="en-US" altLang="zh-CN" sz="2800" dirty="0">
              <a:latin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CPU:</a:t>
            </a:r>
            <a:r>
              <a:rPr lang="en-US" altLang="zh-CN" sz="2800" b="0" i="0" dirty="0">
                <a:effectLst/>
                <a:latin typeface="+mn-ea"/>
              </a:rPr>
              <a:t>Intel(R) Core(TM) i5-8265U CPU @ 1.60GHz   1.80 GHz</a:t>
            </a:r>
            <a:r>
              <a:rPr lang="zh-CN" altLang="en-US" sz="2800" b="0" i="0" dirty="0">
                <a:effectLst/>
                <a:latin typeface="+mn-ea"/>
              </a:rPr>
              <a:t>机带 </a:t>
            </a:r>
            <a:r>
              <a:rPr lang="en-US" altLang="zh-CN" sz="2800" b="0" i="0" dirty="0">
                <a:effectLst/>
                <a:latin typeface="+mn-ea"/>
              </a:rPr>
              <a:t>RAM</a:t>
            </a:r>
            <a:r>
              <a:rPr lang="zh-CN" altLang="en-US" sz="2800" dirty="0">
                <a:latin typeface="+mn-ea"/>
              </a:rPr>
              <a:t>               </a:t>
            </a:r>
            <a:endParaRPr lang="en-US" altLang="zh-CN" sz="2800" dirty="0">
              <a:latin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OS: Ubuntu 2</a:t>
            </a:r>
            <a:r>
              <a:rPr lang="en-US" altLang="zh-CN" sz="2800" dirty="0">
                <a:latin typeface="+mn-ea"/>
              </a:rPr>
              <a:t>0</a:t>
            </a:r>
            <a:r>
              <a:rPr lang="zh-CN" altLang="en-US" sz="2800" dirty="0">
                <a:latin typeface="+mn-ea"/>
              </a:rPr>
              <a:t>.04.3 LTS  </a:t>
            </a:r>
            <a:r>
              <a:rPr lang="en-US" altLang="zh-CN" sz="2800" dirty="0">
                <a:latin typeface="+mn-ea"/>
              </a:rPr>
              <a:t>5.15.0-67-generic</a:t>
            </a:r>
            <a:endParaRPr lang="zh-CN" altLang="en-US" sz="2800" dirty="0"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800" b="0" i="0" dirty="0">
                <a:effectLst/>
                <a:latin typeface="+mn-ea"/>
              </a:rPr>
              <a:t>测试场景：</a:t>
            </a:r>
            <a:r>
              <a:rPr lang="en-US" altLang="zh-CN" sz="2800" b="0" i="0" dirty="0">
                <a:effectLst/>
                <a:latin typeface="+mn-ea"/>
              </a:rPr>
              <a:t>		</a:t>
            </a:r>
          </a:p>
          <a:p>
            <a:pPr marL="1710055" indent="-342265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+mn-ea"/>
              </a:rPr>
              <a:t>NeuralNet</a:t>
            </a:r>
            <a:r>
              <a:rPr lang="en-US" altLang="zh-CN" sz="2800" dirty="0">
                <a:latin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CPU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密集型</a:t>
            </a:r>
            <a:r>
              <a:rPr lang="zh-CN" altLang="en-US" sz="2800" dirty="0">
                <a:latin typeface="+mn-ea"/>
              </a:rPr>
              <a:t>下对比</a:t>
            </a:r>
            <a:r>
              <a:rPr lang="en-US" altLang="zh-CN" sz="2800" dirty="0" err="1">
                <a:latin typeface="+mn-ea"/>
              </a:rPr>
              <a:t>openMP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 err="1">
                <a:latin typeface="+mn-ea"/>
              </a:rPr>
              <a:t>Phread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 err="1">
                <a:latin typeface="+mn-ea"/>
              </a:rPr>
              <a:t>User_Schedule</a:t>
            </a:r>
            <a:r>
              <a:rPr lang="zh-CN" altLang="en-US" sz="2800" dirty="0">
                <a:latin typeface="+mn-ea"/>
              </a:rPr>
              <a:t>性能</a:t>
            </a:r>
            <a:endParaRPr lang="en-US" altLang="zh-CN" sz="2800" dirty="0"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800" dirty="0">
                <a:latin typeface="+mn-ea"/>
              </a:rPr>
              <a:t>测试指标：</a:t>
            </a:r>
            <a:r>
              <a:rPr lang="en-US" altLang="zh-CN" sz="2800" dirty="0">
                <a:latin typeface="+mn-ea"/>
              </a:rPr>
              <a:t>Task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时延</a:t>
            </a:r>
            <a:r>
              <a:rPr lang="en-US" altLang="zh-CN" sz="2800" dirty="0">
                <a:latin typeface="+mn-ea"/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吞吐</a:t>
            </a:r>
            <a:r>
              <a:rPr lang="zh-CN" altLang="en-US" sz="2800" dirty="0">
                <a:latin typeface="+mn-ea"/>
              </a:rPr>
              <a:t>量   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CPU</a:t>
            </a:r>
            <a:r>
              <a:rPr lang="zh-CN" altLang="en-US" sz="2800" dirty="0">
                <a:latin typeface="+mn-ea"/>
              </a:rPr>
              <a:t>利用率</a:t>
            </a:r>
            <a:endParaRPr lang="en-US" altLang="zh-CN" sz="2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4.1 </a:t>
            </a:r>
            <a:r>
              <a:rPr lang="zh-CN" altLang="en-US" sz="2800" dirty="0"/>
              <a:t>性能评估</a:t>
            </a:r>
            <a:r>
              <a:rPr lang="en-US" altLang="zh-CN" sz="2800" dirty="0"/>
              <a:t>—Task</a:t>
            </a:r>
            <a:r>
              <a:rPr lang="zh-CN" altLang="en-US" sz="2800" dirty="0"/>
              <a:t>时延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58667" y="1905673"/>
            <a:ext cx="5937550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endParaRPr lang="zh-CN" altLang="en-US" b="1" dirty="0">
              <a:latin typeface="Arial Bold" panose="020B0604020202090204" charset="0"/>
            </a:endParaRPr>
          </a:p>
          <a:p>
            <a:pPr algn="l" fontAlgn="base">
              <a:lnSpc>
                <a:spcPct val="150000"/>
              </a:lnSpc>
            </a:pPr>
            <a:endParaRPr lang="zh-CN" altLang="en-US" b="0" i="0" dirty="0">
              <a:effectLst/>
              <a:latin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04386" y="2095990"/>
            <a:ext cx="3843355" cy="268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 err="1">
                <a:latin typeface="+mn-ea"/>
              </a:rPr>
              <a:t>Phread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 err="1">
                <a:latin typeface="+mn-ea"/>
              </a:rPr>
              <a:t>openMP</a:t>
            </a:r>
            <a:r>
              <a:rPr lang="en-US" altLang="zh-CN" sz="2800" dirty="0"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zh-CN" altLang="en-US" sz="2400" dirty="0"/>
              <a:t>时延</a:t>
            </a:r>
            <a:r>
              <a:rPr lang="zh-CN" altLang="en-US" sz="2400" dirty="0">
                <a:solidFill>
                  <a:srgbClr val="FF0000"/>
                </a:solidFill>
              </a:rPr>
              <a:t>较高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波动大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不稳定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en-US" altLang="zh-CN" sz="2400" dirty="0" err="1"/>
              <a:t>User_Schedule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时延</a:t>
            </a:r>
            <a:r>
              <a:rPr lang="zh-CN" altLang="en-US" sz="2400" dirty="0">
                <a:solidFill>
                  <a:srgbClr val="FF0000"/>
                </a:solidFill>
              </a:rPr>
              <a:t>较低，</a:t>
            </a:r>
            <a:r>
              <a:rPr lang="zh-CN" altLang="en-US" sz="2400" dirty="0"/>
              <a:t>变化</a:t>
            </a:r>
            <a:r>
              <a:rPr lang="zh-CN" altLang="en-US" sz="2400" dirty="0">
                <a:solidFill>
                  <a:srgbClr val="FF0000"/>
                </a:solidFill>
              </a:rPr>
              <a:t>趋势小、</a:t>
            </a:r>
            <a:r>
              <a:rPr lang="zh-CN" altLang="en-US" sz="2400" dirty="0"/>
              <a:t>相对</a:t>
            </a:r>
            <a:r>
              <a:rPr lang="zh-CN" altLang="en-US" sz="2400" dirty="0">
                <a:solidFill>
                  <a:srgbClr val="FF0000"/>
                </a:solidFill>
              </a:rPr>
              <a:t>稳定</a:t>
            </a:r>
            <a:r>
              <a:rPr lang="zh-CN" altLang="en-US" sz="2400" dirty="0"/>
              <a:t>。</a:t>
            </a:r>
            <a:endParaRPr lang="zh-CN" altLang="en-US" sz="2400" i="0" dirty="0">
              <a:effectLst/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56DD58-AC0A-B516-CCDC-CB91285E2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" y="1399338"/>
            <a:ext cx="7605911" cy="414950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4.2 </a:t>
            </a:r>
            <a:r>
              <a:rPr lang="zh-CN" altLang="en-US" sz="2800" dirty="0"/>
              <a:t>性能评估</a:t>
            </a:r>
            <a:r>
              <a:rPr lang="en-US" altLang="zh-CN" sz="2800" dirty="0"/>
              <a:t>—CPU</a:t>
            </a:r>
            <a:r>
              <a:rPr lang="zh-CN" altLang="en-US" sz="2800" dirty="0"/>
              <a:t>利用率、平均负载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altLang="zh-CN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46" y="1770768"/>
            <a:ext cx="5879858" cy="391990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83146" y="1336353"/>
            <a:ext cx="27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CPU</a:t>
            </a:r>
            <a:r>
              <a:rPr lang="zh-CN" altLang="en-US" sz="2800" dirty="0"/>
              <a:t>平均负载：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5555" y="1326635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CPU</a:t>
            </a:r>
            <a:r>
              <a:rPr lang="zh-CN" altLang="en-US" sz="2800" dirty="0"/>
              <a:t>利用率：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950" y="1847807"/>
            <a:ext cx="5764297" cy="38428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4.3 </a:t>
            </a:r>
            <a:r>
              <a:rPr lang="zh-CN" altLang="en-US" sz="2800" dirty="0"/>
              <a:t>性能评估</a:t>
            </a:r>
            <a:r>
              <a:rPr lang="en-US" altLang="zh-CN" sz="2800" dirty="0"/>
              <a:t>—</a:t>
            </a:r>
            <a:r>
              <a:rPr lang="zh-CN" altLang="en-US" sz="2800" dirty="0"/>
              <a:t>吞吐量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58667" y="1905673"/>
            <a:ext cx="5937550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endParaRPr lang="zh-CN" altLang="en-US" b="1" dirty="0">
              <a:latin typeface="Arial Bold" panose="020B0604020202090204" charset="0"/>
            </a:endParaRPr>
          </a:p>
          <a:p>
            <a:pPr algn="l" fontAlgn="base">
              <a:lnSpc>
                <a:spcPct val="150000"/>
              </a:lnSpc>
            </a:pPr>
            <a:endParaRPr lang="zh-CN" altLang="en-US" b="0" i="0" dirty="0">
              <a:effectLst/>
              <a:latin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67" y="1639075"/>
            <a:ext cx="7239212" cy="43435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28679" y="2336070"/>
            <a:ext cx="3549134" cy="156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dirty="0"/>
              <a:t>       </a:t>
            </a:r>
            <a:r>
              <a:rPr lang="en-US" altLang="zh-CN" sz="2400" dirty="0" err="1"/>
              <a:t>User_Schedule</a:t>
            </a:r>
            <a:r>
              <a:rPr lang="en-US" altLang="zh-CN" sz="2400" dirty="0"/>
              <a:t> </a:t>
            </a:r>
            <a:r>
              <a:rPr lang="zh-CN" altLang="en-US" sz="2400" dirty="0"/>
              <a:t>的吞吐量较高，并且比较稳定。</a:t>
            </a:r>
            <a:endParaRPr lang="zh-CN" altLang="en-US" sz="2400" i="0" dirty="0">
              <a:effectLst/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57606" y="1861820"/>
            <a:ext cx="9876790" cy="17589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099051" y="391541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099051" y="427799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5099051" y="464058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099051" y="500380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5099051" y="536765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3937219" y="391516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3937219" y="427807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3"/>
          </p:nvPr>
        </p:nvSpPr>
        <p:spPr>
          <a:xfrm>
            <a:off x="3937219" y="4640427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4"/>
          </p:nvPr>
        </p:nvSpPr>
        <p:spPr>
          <a:xfrm>
            <a:off x="3937219" y="5004051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5"/>
          </p:nvPr>
        </p:nvSpPr>
        <p:spPr>
          <a:xfrm>
            <a:off x="3937219" y="5367675"/>
            <a:ext cx="1161805" cy="29037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729145" y="2462606"/>
            <a:ext cx="89049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a typeface="+mj-ea"/>
              </a:rPr>
              <a:t>Part 05   </a:t>
            </a:r>
            <a:r>
              <a:rPr lang="zh-CN" altLang="en-US" sz="6000" b="1" dirty="0">
                <a:solidFill>
                  <a:schemeClr val="bg1"/>
                </a:solidFill>
                <a:ea typeface="+mj-ea"/>
              </a:rPr>
              <a:t>赛题总结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占位符 44"/>
          <p:cNvSpPr txBox="1"/>
          <p:nvPr/>
        </p:nvSpPr>
        <p:spPr>
          <a:xfrm>
            <a:off x="5099050" y="391541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5" name="文本占位符 45"/>
          <p:cNvSpPr txBox="1"/>
          <p:nvPr/>
        </p:nvSpPr>
        <p:spPr>
          <a:xfrm>
            <a:off x="5099050" y="4277995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6" name="文本占位符 46"/>
          <p:cNvSpPr txBox="1"/>
          <p:nvPr/>
        </p:nvSpPr>
        <p:spPr>
          <a:xfrm>
            <a:off x="5099050" y="464058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9" name="文本占位符 49"/>
          <p:cNvSpPr txBox="1"/>
          <p:nvPr/>
        </p:nvSpPr>
        <p:spPr>
          <a:xfrm>
            <a:off x="3937218" y="3915169"/>
            <a:ext cx="1161805" cy="290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1" name="文本占位符 51"/>
          <p:cNvSpPr txBox="1"/>
          <p:nvPr/>
        </p:nvSpPr>
        <p:spPr>
          <a:xfrm>
            <a:off x="3937218" y="4640427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2" name="文本占位符 52"/>
          <p:cNvSpPr txBox="1"/>
          <p:nvPr/>
        </p:nvSpPr>
        <p:spPr>
          <a:xfrm>
            <a:off x="3937218" y="5004051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5.1 </a:t>
            </a:r>
            <a:r>
              <a:rPr lang="zh-CN" altLang="en-US" sz="2800" dirty="0"/>
              <a:t>赛题总结及展望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36368" y="1478040"/>
            <a:ext cx="10722613" cy="482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n-ea"/>
              </a:rPr>
              <a:t>信号机制模拟中断实现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用户态抢占式任务调度框架</a:t>
            </a:r>
            <a:r>
              <a:rPr lang="zh-CN" altLang="en-US" sz="2800" b="1" dirty="0">
                <a:latin typeface="+mn-ea"/>
              </a:rPr>
              <a:t>，将功能分层化、模块化，方便后期移植。</a:t>
            </a:r>
            <a:endParaRPr lang="en-US" altLang="zh-CN" sz="2800" b="1" dirty="0">
              <a:latin typeface="+mn-ea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信号机制结合内核模块</a:t>
            </a:r>
            <a:r>
              <a:rPr lang="zh-CN" altLang="en-US" sz="2800" b="1" dirty="0">
                <a:latin typeface="+mn-ea"/>
              </a:rPr>
              <a:t>，有效减少上下文切换次数、降低开销。</a:t>
            </a:r>
            <a:endParaRPr lang="en-US" altLang="zh-CN" sz="2800" b="1" dirty="0">
              <a:latin typeface="+mn-ea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n-ea"/>
              </a:rPr>
              <a:t>基于已实现的用户态抢占式任务调度框架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API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接口</a:t>
            </a:r>
            <a:r>
              <a:rPr lang="zh-CN" altLang="en-US" sz="2800" b="1" dirty="0">
                <a:latin typeface="+mn-ea"/>
              </a:rPr>
              <a:t>训练神经网络模型，模拟</a:t>
            </a:r>
            <a:r>
              <a:rPr lang="en-US" altLang="zh-CN" sz="2800" b="1" dirty="0">
                <a:latin typeface="+mn-ea"/>
              </a:rPr>
              <a:t>CPU</a:t>
            </a:r>
            <a:r>
              <a:rPr lang="zh-CN" altLang="en-US" sz="2800" b="1" dirty="0">
                <a:latin typeface="+mn-ea"/>
              </a:rPr>
              <a:t>密集型任务场景，对比</a:t>
            </a:r>
            <a:r>
              <a:rPr lang="en-US" altLang="zh-CN" sz="2800" b="1" dirty="0" err="1">
                <a:latin typeface="+mn-ea"/>
              </a:rPr>
              <a:t>openMP</a:t>
            </a:r>
            <a:r>
              <a:rPr lang="zh-CN" altLang="en-US" sz="2800" b="1" dirty="0">
                <a:latin typeface="+mn-ea"/>
              </a:rPr>
              <a:t>、</a:t>
            </a:r>
            <a:r>
              <a:rPr lang="en-US" altLang="zh-CN" sz="2800" b="1" dirty="0" err="1">
                <a:latin typeface="+mn-ea"/>
              </a:rPr>
              <a:t>Pthread</a:t>
            </a:r>
            <a:r>
              <a:rPr lang="zh-CN" altLang="en-US" sz="2800" b="1" dirty="0">
                <a:latin typeface="+mn-ea"/>
              </a:rPr>
              <a:t>线程库，</a:t>
            </a:r>
            <a:r>
              <a:rPr lang="en-US" altLang="zh-CN" sz="2800" b="1" dirty="0" err="1">
                <a:latin typeface="+mn-ea"/>
              </a:rPr>
              <a:t>User_Schedlue</a:t>
            </a:r>
            <a:r>
              <a:rPr lang="zh-CN" altLang="en-US" sz="2800" b="1" dirty="0">
                <a:latin typeface="+mn-ea"/>
              </a:rPr>
              <a:t>性能较好，能有效平衡系统资源。</a:t>
            </a:r>
            <a:endParaRPr lang="en-US" altLang="zh-CN" sz="2800" b="1" dirty="0">
              <a:latin typeface="+mn-ea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n-ea"/>
              </a:rPr>
              <a:t>结合</a:t>
            </a:r>
            <a:r>
              <a:rPr lang="en-US" altLang="zh-CN" sz="2800" b="1" dirty="0" err="1">
                <a:solidFill>
                  <a:srgbClr val="FF0000"/>
                </a:solidFill>
                <a:latin typeface="+mn-ea"/>
              </a:rPr>
              <a:t>eBPF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技术实现调度类</a:t>
            </a:r>
            <a:r>
              <a:rPr lang="zh-CN" altLang="en-US" sz="2800" b="1" dirty="0">
                <a:latin typeface="+mn-ea"/>
              </a:rPr>
              <a:t>，通过</a:t>
            </a:r>
            <a:r>
              <a:rPr lang="en-US" altLang="zh-CN" sz="2800" b="1" dirty="0" err="1">
                <a:latin typeface="+mn-ea"/>
              </a:rPr>
              <a:t>eBPF</a:t>
            </a:r>
            <a:r>
              <a:rPr lang="zh-CN" altLang="en-US" sz="2800" b="1" dirty="0">
                <a:latin typeface="+mn-ea"/>
              </a:rPr>
              <a:t>技术将任务切换部分在内核中实现，又一次减少用户态与内核态切换开销。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5561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57606" y="1861820"/>
            <a:ext cx="9876790" cy="17589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099051" y="391541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099051" y="427799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5099051" y="464058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099051" y="500380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5099051" y="536765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3937219" y="391516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3937219" y="427807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3"/>
          </p:nvPr>
        </p:nvSpPr>
        <p:spPr>
          <a:xfrm>
            <a:off x="3937219" y="4640427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4"/>
          </p:nvPr>
        </p:nvSpPr>
        <p:spPr>
          <a:xfrm>
            <a:off x="3937219" y="5004051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5"/>
          </p:nvPr>
        </p:nvSpPr>
        <p:spPr>
          <a:xfrm>
            <a:off x="3937219" y="5367675"/>
            <a:ext cx="1161805" cy="29037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729145" y="2462606"/>
            <a:ext cx="89049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a typeface="+mj-ea"/>
              </a:rPr>
              <a:t>Part 06   </a:t>
            </a:r>
            <a:r>
              <a:rPr lang="zh-CN" altLang="en-US" sz="6000" b="1" dirty="0">
                <a:solidFill>
                  <a:schemeClr val="bg1"/>
                </a:solidFill>
                <a:latin typeface="+mj-ea"/>
                <a:ea typeface="+mj-ea"/>
              </a:rPr>
              <a:t>作品演示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占位符 44"/>
          <p:cNvSpPr txBox="1"/>
          <p:nvPr/>
        </p:nvSpPr>
        <p:spPr>
          <a:xfrm>
            <a:off x="5099050" y="391541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5" name="文本占位符 45"/>
          <p:cNvSpPr txBox="1"/>
          <p:nvPr/>
        </p:nvSpPr>
        <p:spPr>
          <a:xfrm>
            <a:off x="5099050" y="4277995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6" name="文本占位符 46"/>
          <p:cNvSpPr txBox="1"/>
          <p:nvPr/>
        </p:nvSpPr>
        <p:spPr>
          <a:xfrm>
            <a:off x="5099050" y="464058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9" name="文本占位符 49"/>
          <p:cNvSpPr txBox="1"/>
          <p:nvPr/>
        </p:nvSpPr>
        <p:spPr>
          <a:xfrm>
            <a:off x="3937218" y="3915169"/>
            <a:ext cx="1161805" cy="290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1" name="文本占位符 51"/>
          <p:cNvSpPr txBox="1"/>
          <p:nvPr/>
        </p:nvSpPr>
        <p:spPr>
          <a:xfrm>
            <a:off x="3937218" y="4640427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2" name="文本占位符 52"/>
          <p:cNvSpPr txBox="1"/>
          <p:nvPr/>
        </p:nvSpPr>
        <p:spPr>
          <a:xfrm>
            <a:off x="3937218" y="5004051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29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57606" y="1861820"/>
            <a:ext cx="9876790" cy="17589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099051" y="391541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099051" y="427799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5099051" y="464058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099051" y="500380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5099051" y="536765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3937219" y="391516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3937219" y="427807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3"/>
          </p:nvPr>
        </p:nvSpPr>
        <p:spPr>
          <a:xfrm>
            <a:off x="3937219" y="4640427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4"/>
          </p:nvPr>
        </p:nvSpPr>
        <p:spPr>
          <a:xfrm>
            <a:off x="3937219" y="5004051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5"/>
          </p:nvPr>
        </p:nvSpPr>
        <p:spPr>
          <a:xfrm>
            <a:off x="3937219" y="5367675"/>
            <a:ext cx="1161805" cy="29037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729145" y="2462606"/>
            <a:ext cx="89049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a typeface="+mj-ea"/>
              </a:rPr>
              <a:t>Part 01   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项目简介</a:t>
            </a:r>
          </a:p>
        </p:txBody>
      </p:sp>
      <p:sp>
        <p:nvSpPr>
          <p:cNvPr id="34" name="文本占位符 44"/>
          <p:cNvSpPr txBox="1"/>
          <p:nvPr/>
        </p:nvSpPr>
        <p:spPr>
          <a:xfrm>
            <a:off x="5099050" y="391541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5" name="文本占位符 45"/>
          <p:cNvSpPr txBox="1"/>
          <p:nvPr/>
        </p:nvSpPr>
        <p:spPr>
          <a:xfrm>
            <a:off x="5099050" y="4277995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6" name="文本占位符 46"/>
          <p:cNvSpPr txBox="1"/>
          <p:nvPr/>
        </p:nvSpPr>
        <p:spPr>
          <a:xfrm>
            <a:off x="5099050" y="464058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9" name="文本占位符 49"/>
          <p:cNvSpPr txBox="1"/>
          <p:nvPr/>
        </p:nvSpPr>
        <p:spPr>
          <a:xfrm>
            <a:off x="3937218" y="3915169"/>
            <a:ext cx="1161805" cy="290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1" name="文本占位符 51"/>
          <p:cNvSpPr txBox="1"/>
          <p:nvPr/>
        </p:nvSpPr>
        <p:spPr>
          <a:xfrm>
            <a:off x="3937218" y="4640427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2" name="文本占位符 52"/>
          <p:cNvSpPr txBox="1"/>
          <p:nvPr/>
        </p:nvSpPr>
        <p:spPr>
          <a:xfrm>
            <a:off x="3937218" y="5004051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5.1 </a:t>
            </a:r>
            <a:r>
              <a:rPr lang="zh-CN" altLang="en-US" sz="2800" dirty="0"/>
              <a:t>作品演示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58667" y="1905673"/>
            <a:ext cx="5937550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endParaRPr lang="zh-CN" altLang="en-US" b="1" dirty="0">
              <a:latin typeface="Arial Bold" panose="020B0604020202090204" charset="0"/>
            </a:endParaRPr>
          </a:p>
          <a:p>
            <a:pPr algn="l" fontAlgn="base">
              <a:lnSpc>
                <a:spcPct val="150000"/>
              </a:lnSpc>
            </a:pPr>
            <a:endParaRPr lang="zh-CN" altLang="en-US" b="0" i="0" dirty="0">
              <a:effectLst/>
              <a:latin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pic>
        <p:nvPicPr>
          <p:cNvPr id="6" name="8月16日">
            <a:hlinkClick r:id="" action="ppaction://media"/>
            <a:extLst>
              <a:ext uri="{FF2B5EF4-FFF2-40B4-BE49-F238E27FC236}">
                <a16:creationId xmlns:a16="http://schemas.microsoft.com/office/drawing/2014/main" id="{762B50AC-6015-5592-8EC5-B46C28D9ED5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8452" y="1418254"/>
            <a:ext cx="9575094" cy="5385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57606" y="1861820"/>
            <a:ext cx="9876790" cy="17589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099051" y="391541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099051" y="427799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5099051" y="464058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5099051" y="5003800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5099051" y="5367655"/>
            <a:ext cx="3398520" cy="290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3937219" y="391516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3937219" y="4278079"/>
            <a:ext cx="1161805" cy="2903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3"/>
          </p:nvPr>
        </p:nvSpPr>
        <p:spPr>
          <a:xfrm>
            <a:off x="3937219" y="4640427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4"/>
          </p:nvPr>
        </p:nvSpPr>
        <p:spPr>
          <a:xfrm>
            <a:off x="3937219" y="5004051"/>
            <a:ext cx="1161805" cy="2903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5"/>
          </p:nvPr>
        </p:nvSpPr>
        <p:spPr>
          <a:xfrm>
            <a:off x="3937219" y="5367675"/>
            <a:ext cx="1161805" cy="29037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909811" y="2470247"/>
            <a:ext cx="89049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请各位专家批评指正！</a:t>
            </a:r>
          </a:p>
        </p:txBody>
      </p:sp>
      <p:sp>
        <p:nvSpPr>
          <p:cNvPr id="34" name="文本占位符 44"/>
          <p:cNvSpPr txBox="1"/>
          <p:nvPr/>
        </p:nvSpPr>
        <p:spPr>
          <a:xfrm>
            <a:off x="5099050" y="391541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5" name="文本占位符 45"/>
          <p:cNvSpPr txBox="1"/>
          <p:nvPr/>
        </p:nvSpPr>
        <p:spPr>
          <a:xfrm>
            <a:off x="5099050" y="4277995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6" name="文本占位符 46"/>
          <p:cNvSpPr txBox="1"/>
          <p:nvPr/>
        </p:nvSpPr>
        <p:spPr>
          <a:xfrm>
            <a:off x="5099050" y="4640580"/>
            <a:ext cx="3398520" cy="290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9" name="文本占位符 49"/>
          <p:cNvSpPr txBox="1"/>
          <p:nvPr/>
        </p:nvSpPr>
        <p:spPr>
          <a:xfrm>
            <a:off x="3937218" y="3915169"/>
            <a:ext cx="1161805" cy="290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1" name="文本占位符 51"/>
          <p:cNvSpPr txBox="1"/>
          <p:nvPr/>
        </p:nvSpPr>
        <p:spPr>
          <a:xfrm>
            <a:off x="3937218" y="4640427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2" name="文本占位符 52"/>
          <p:cNvSpPr txBox="1"/>
          <p:nvPr/>
        </p:nvSpPr>
        <p:spPr>
          <a:xfrm>
            <a:off x="3937218" y="5004051"/>
            <a:ext cx="1161805" cy="290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3566988" y="3691137"/>
            <a:ext cx="541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汇报人：高怡香、王月妮、刘冰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566988" y="4314351"/>
            <a:ext cx="61144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校内指导：</a:t>
            </a:r>
            <a:r>
              <a:rPr lang="zh-CN" altLang="en-US" sz="2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陈莉君、谢瑞莲（西邮）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566988" y="5056685"/>
            <a:ext cx="60674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校外指导：任玉鑫</a:t>
            </a:r>
            <a:r>
              <a:rPr lang="zh-CN" altLang="en-US" sz="28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、吴一凡（华为）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1.1 </a:t>
            </a:r>
            <a:r>
              <a:rPr lang="zh-CN" altLang="en-US" sz="2800" dirty="0"/>
              <a:t>赛题背景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7052" y="1645889"/>
            <a:ext cx="10616309" cy="38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ea"/>
              </a:rPr>
              <a:t>AWS</a:t>
            </a:r>
            <a:r>
              <a:rPr lang="zh-CN" altLang="en-US" sz="2800" dirty="0">
                <a:latin typeface="+mn-ea"/>
              </a:rPr>
              <a:t>（亚马逊网络服务）在</a:t>
            </a:r>
            <a:r>
              <a:rPr lang="en-US" altLang="zh-CN" sz="2800" dirty="0">
                <a:latin typeface="+mn-ea"/>
              </a:rPr>
              <a:t>2019</a:t>
            </a:r>
            <a:r>
              <a:rPr lang="zh-CN" altLang="en-US" sz="2800" dirty="0">
                <a:latin typeface="+mn-ea"/>
              </a:rPr>
              <a:t>年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>
                <a:latin typeface="+mn-ea"/>
              </a:rPr>
              <a:t>月经历了一次由于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调度器问题</a:t>
            </a:r>
            <a:r>
              <a:rPr lang="zh-CN" altLang="en-US" sz="2800" dirty="0">
                <a:latin typeface="+mn-ea"/>
              </a:rPr>
              <a:t>导致的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性能回退</a:t>
            </a:r>
            <a:r>
              <a:rPr lang="zh-CN" altLang="en-US" sz="2800" dirty="0">
                <a:latin typeface="+mn-ea"/>
              </a:rPr>
              <a:t>事件。</a:t>
            </a:r>
            <a:endParaRPr lang="en-US" altLang="zh-CN" sz="2800" dirty="0"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ea"/>
                <a:cs typeface="Times New Roman" panose="02020603050405020304" pitchFamily="18" charset="0"/>
                <a:sym typeface="+mn-ea"/>
              </a:rPr>
              <a:t>2020</a:t>
            </a:r>
            <a:r>
              <a:rPr lang="zh-CN" altLang="en-US" sz="2800" dirty="0">
                <a:latin typeface="+mn-ea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2800" dirty="0">
                <a:latin typeface="+mn-ea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800" dirty="0">
                <a:latin typeface="+mn-ea"/>
                <a:cs typeface="Times New Roman" panose="02020603050405020304" pitchFamily="18" charset="0"/>
                <a:sym typeface="+mn-ea"/>
              </a:rPr>
              <a:t>月，谷歌在生产环境更换内核时，磁盘服务器上新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+mn-ea"/>
              </a:rPr>
              <a:t>修改内核的调度器</a:t>
            </a:r>
            <a:r>
              <a:rPr lang="zh-CN" altLang="en-US" sz="2800" dirty="0">
                <a:latin typeface="+mn-ea"/>
                <a:cs typeface="Times New Roman" panose="02020603050405020304" pitchFamily="18" charset="0"/>
                <a:sym typeface="+mn-ea"/>
              </a:rPr>
              <a:t>出现错误，导致数百万美元的收入损失。</a:t>
            </a:r>
            <a:endParaRPr lang="en-US" altLang="zh-CN" sz="2800" dirty="0"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ea"/>
              </a:rPr>
              <a:t>2020</a:t>
            </a:r>
            <a:r>
              <a:rPr lang="zh-CN" altLang="en-US" sz="2800" dirty="0">
                <a:latin typeface="+mn-ea"/>
              </a:rPr>
              <a:t>年</a:t>
            </a:r>
            <a:r>
              <a:rPr lang="en-US" altLang="zh-CN" sz="2800" dirty="0">
                <a:latin typeface="+mn-ea"/>
              </a:rPr>
              <a:t>10</a:t>
            </a:r>
            <a:r>
              <a:rPr lang="zh-CN" altLang="en-US" sz="2800" dirty="0">
                <a:latin typeface="+mn-ea"/>
              </a:rPr>
              <a:t>月，</a:t>
            </a:r>
            <a:r>
              <a:rPr lang="en-US" altLang="zh-CN" sz="2800" dirty="0">
                <a:latin typeface="+mn-ea"/>
              </a:rPr>
              <a:t>Facebook </a:t>
            </a:r>
            <a:r>
              <a:rPr lang="zh-CN" altLang="en-US" sz="2800" dirty="0">
                <a:latin typeface="+mn-ea"/>
              </a:rPr>
              <a:t>在内核更新后遇到了一些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调度问题</a:t>
            </a:r>
            <a:r>
              <a:rPr lang="zh-CN" altLang="en-US" sz="2800" dirty="0">
                <a:latin typeface="+mn-ea"/>
              </a:rPr>
              <a:t>。这些问题导致了系统的不稳定性，影响了服务的可用性。</a:t>
            </a:r>
            <a:endParaRPr lang="zh-CN" altLang="en-US" sz="2800" i="0" dirty="0">
              <a:effectLst/>
              <a:latin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1.2 </a:t>
            </a:r>
            <a:r>
              <a:rPr lang="zh-CN" altLang="en-US" sz="2800" dirty="0"/>
              <a:t>赛题分析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sp>
        <p:nvSpPr>
          <p:cNvPr id="12" name="标题 2">
            <a:extLst>
              <a:ext uri="{FF2B5EF4-FFF2-40B4-BE49-F238E27FC236}">
                <a16:creationId xmlns:a16="http://schemas.microsoft.com/office/drawing/2014/main" id="{C3CF3E5E-17E5-807B-1D39-CAAA47EC97C0}"/>
              </a:ext>
            </a:extLst>
          </p:cNvPr>
          <p:cNvSpPr txBox="1">
            <a:spLocks/>
          </p:cNvSpPr>
          <p:nvPr/>
        </p:nvSpPr>
        <p:spPr>
          <a:xfrm>
            <a:off x="528955" y="522605"/>
            <a:ext cx="7624445" cy="491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E9C792-B955-D81E-F19E-89F5EE98128A}"/>
              </a:ext>
            </a:extLst>
          </p:cNvPr>
          <p:cNvSpPr/>
          <p:nvPr/>
        </p:nvSpPr>
        <p:spPr>
          <a:xfrm>
            <a:off x="528955" y="1588135"/>
            <a:ext cx="5130440" cy="4633595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29152D-10A6-39AC-C9EC-627859BDC2CA}"/>
              </a:ext>
            </a:extLst>
          </p:cNvPr>
          <p:cNvSpPr txBox="1"/>
          <p:nvPr/>
        </p:nvSpPr>
        <p:spPr>
          <a:xfrm>
            <a:off x="724535" y="1700529"/>
            <a:ext cx="49348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+mn-ea"/>
                <a:cs typeface="微软雅黑" panose="020B0503020204020204" charset="-122"/>
              </a:rPr>
              <a:t>Pthread</a:t>
            </a:r>
            <a:r>
              <a:rPr lang="zh-CN" altLang="en-US" sz="2800" b="1" dirty="0">
                <a:latin typeface="+mn-ea"/>
                <a:cs typeface="微软雅黑" panose="020B0503020204020204" charset="-122"/>
              </a:rPr>
              <a:t>线程库：</a:t>
            </a:r>
            <a:endParaRPr lang="en-US" altLang="zh-CN" sz="2800" dirty="0">
              <a:latin typeface="+mn-ea"/>
              <a:cs typeface="微软雅黑" panose="020B0503020204020204" charset="-122"/>
            </a:endParaRPr>
          </a:p>
          <a:p>
            <a:endParaRPr lang="en-US" altLang="zh-CN" sz="2800" dirty="0">
              <a:latin typeface="+mn-ea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+mn-ea"/>
                <a:cs typeface="微软雅黑" panose="020B0503020204020204" charset="-122"/>
              </a:rPr>
              <a:t>优点：</a:t>
            </a:r>
            <a:r>
              <a:rPr lang="en-US" altLang="zh-CN" sz="2800" dirty="0">
                <a:latin typeface="+mn-ea"/>
                <a:cs typeface="微软雅黑" panose="020B0503020204020204" charset="-122"/>
              </a:rPr>
              <a:t>                    </a:t>
            </a:r>
            <a:endParaRPr lang="zh-CN" altLang="en-US" sz="2800" dirty="0">
              <a:latin typeface="+mn-ea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 dirty="0">
                <a:latin typeface="+mn-ea"/>
                <a:cs typeface="微软雅黑" panose="020B0503020204020204" charset="-122"/>
              </a:rPr>
              <a:t>对线程进行细粒度控制</a:t>
            </a:r>
            <a:endParaRPr lang="en-US" altLang="zh-CN" sz="2800" dirty="0">
              <a:latin typeface="+mn-ea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 dirty="0">
                <a:latin typeface="+mn-ea"/>
                <a:cs typeface="微软雅黑" panose="020B0503020204020204" charset="-122"/>
              </a:rPr>
              <a:t>任务功能模块化，可移植性高</a:t>
            </a:r>
            <a:endParaRPr lang="en-US" altLang="zh-CN" sz="2800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C111DF-31D9-ADEB-81C9-C65AE9723C6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96000" y="1607820"/>
            <a:ext cx="5476875" cy="4633595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A2C29A-ED38-5B37-E55A-F8850AC0441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307049" y="1663550"/>
            <a:ext cx="5160415" cy="2283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 err="1">
                <a:latin typeface="+mn-ea"/>
                <a:cs typeface="微软雅黑" panose="020B0503020204020204" charset="-122"/>
              </a:rPr>
              <a:t>openMP</a:t>
            </a:r>
            <a:r>
              <a:rPr lang="zh-CN" altLang="en-US" sz="2800" b="1" dirty="0">
                <a:latin typeface="+mn-ea"/>
                <a:cs typeface="微软雅黑" panose="020B0503020204020204" charset="-122"/>
              </a:rPr>
              <a:t>线程库：</a:t>
            </a:r>
            <a:endParaRPr lang="en-US" altLang="zh-CN" sz="2800" b="1" dirty="0">
              <a:latin typeface="+mn-ea"/>
              <a:cs typeface="微软雅黑" panose="020B0503020204020204" charset="-122"/>
            </a:endParaRPr>
          </a:p>
          <a:p>
            <a:endParaRPr lang="en-US" altLang="zh-CN" sz="2800" b="1" dirty="0">
              <a:latin typeface="+mn-ea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+mn-ea"/>
                <a:cs typeface="微软雅黑" panose="020B0503020204020204" charset="-122"/>
              </a:rPr>
              <a:t>优点：</a:t>
            </a:r>
            <a:r>
              <a:rPr lang="en-US" altLang="zh-CN" sz="2800" dirty="0">
                <a:latin typeface="+mn-ea"/>
                <a:cs typeface="微软雅黑" panose="020B0503020204020204" charset="-122"/>
              </a:rPr>
              <a:t>                    </a:t>
            </a:r>
            <a:endParaRPr lang="zh-CN" altLang="en-US" sz="2800" dirty="0">
              <a:latin typeface="+mn-ea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 dirty="0"/>
              <a:t>编译器指令实现并行处理</a:t>
            </a:r>
            <a:endParaRPr lang="en-US" altLang="zh-CN" sz="2800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 dirty="0"/>
              <a:t>自动管理线程分配和任务调度</a:t>
            </a:r>
            <a:endParaRPr lang="en-US" altLang="zh-CN" sz="28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AEE3B8-F6AF-CE35-88FB-BE8B6D9B26E9}"/>
              </a:ext>
            </a:extLst>
          </p:cNvPr>
          <p:cNvSpPr txBox="1"/>
          <p:nvPr/>
        </p:nvSpPr>
        <p:spPr>
          <a:xfrm>
            <a:off x="6357474" y="4092483"/>
            <a:ext cx="510644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800" b="1" dirty="0">
              <a:latin typeface="+mn-ea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+mn-ea"/>
                <a:cs typeface="微软雅黑" panose="020B0503020204020204" charset="-122"/>
              </a:rPr>
              <a:t>缺点：</a:t>
            </a:r>
            <a:r>
              <a:rPr lang="en-US" altLang="zh-CN" sz="2800" dirty="0">
                <a:latin typeface="+mn-ea"/>
                <a:cs typeface="微软雅黑" panose="020B0503020204020204" charset="-122"/>
              </a:rPr>
              <a:t>                    </a:t>
            </a:r>
            <a:endParaRPr lang="zh-CN" altLang="en-US" sz="2800" dirty="0">
              <a:latin typeface="+mn-ea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 dirty="0">
                <a:latin typeface="+mn-ea"/>
                <a:cs typeface="微软雅黑" panose="020B0503020204020204" charset="-122"/>
              </a:rPr>
              <a:t>无法对线程进行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cs typeface="微软雅黑" panose="020B0503020204020204" charset="-122"/>
              </a:rPr>
              <a:t>细粒度控制</a:t>
            </a:r>
            <a:endParaRPr lang="en-US" altLang="zh-CN" sz="2800" dirty="0">
              <a:solidFill>
                <a:srgbClr val="FF0000"/>
              </a:solidFill>
              <a:latin typeface="+mn-ea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 dirty="0">
                <a:latin typeface="+mn-ea"/>
              </a:rPr>
              <a:t>线程调度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完全依赖</a:t>
            </a:r>
            <a:r>
              <a:rPr lang="zh-CN" altLang="en-US" sz="2800" dirty="0">
                <a:latin typeface="+mn-ea"/>
              </a:rPr>
              <a:t>于内核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D08BC1-FD25-FBE5-5D3A-A2388C788D5E}"/>
              </a:ext>
            </a:extLst>
          </p:cNvPr>
          <p:cNvSpPr txBox="1"/>
          <p:nvPr/>
        </p:nvSpPr>
        <p:spPr>
          <a:xfrm>
            <a:off x="780600" y="4036767"/>
            <a:ext cx="510644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800" b="1" dirty="0">
              <a:latin typeface="+mn-ea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+mn-ea"/>
                <a:cs typeface="微软雅黑" panose="020B0503020204020204" charset="-122"/>
              </a:rPr>
              <a:t>缺点：</a:t>
            </a:r>
            <a:r>
              <a:rPr lang="en-US" altLang="zh-CN" sz="2800" dirty="0">
                <a:latin typeface="+mn-ea"/>
                <a:cs typeface="微软雅黑" panose="020B0503020204020204" charset="-122"/>
              </a:rPr>
              <a:t>                    </a:t>
            </a:r>
            <a:endParaRPr lang="zh-CN" altLang="en-US" sz="2800" dirty="0">
              <a:latin typeface="+mn-ea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 dirty="0">
                <a:latin typeface="+mn-ea"/>
              </a:rPr>
              <a:t>线程调度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完全依赖</a:t>
            </a:r>
            <a:r>
              <a:rPr lang="zh-CN" altLang="en-US" sz="2800" dirty="0">
                <a:latin typeface="+mn-ea"/>
              </a:rPr>
              <a:t>于内核</a:t>
            </a:r>
            <a:endParaRPr lang="en-US" altLang="zh-CN" sz="2800" dirty="0">
              <a:latin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不支持线程池</a:t>
            </a:r>
            <a:r>
              <a:rPr lang="zh-CN" altLang="en-US" sz="2800" dirty="0">
                <a:latin typeface="+mn-ea"/>
              </a:rPr>
              <a:t>管理线程</a:t>
            </a:r>
            <a:endParaRPr lang="en-US" altLang="zh-CN" sz="2800" dirty="0">
              <a:latin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1.3 </a:t>
            </a:r>
            <a:r>
              <a:rPr lang="zh-CN" altLang="en-US" sz="2800" dirty="0"/>
              <a:t>竞赛成果</a:t>
            </a:r>
            <a:r>
              <a:rPr lang="en-US" altLang="zh-CN" sz="2800" dirty="0"/>
              <a:t>—</a:t>
            </a:r>
            <a:r>
              <a:rPr lang="zh-CN" altLang="en-US" sz="2800" dirty="0"/>
              <a:t>基本目标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78515"/>
              </p:ext>
            </p:extLst>
          </p:nvPr>
        </p:nvGraphicFramePr>
        <p:xfrm>
          <a:off x="378877" y="1587994"/>
          <a:ext cx="11403331" cy="4460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项目目标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完成情况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用户态抢占式任务调度框架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用户态下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抢占式</a:t>
                      </a:r>
                      <a:r>
                        <a:rPr lang="zh-CN" altLang="en-US" sz="2400" dirty="0"/>
                        <a:t>任务调度机制、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多任务于单线程中</a:t>
                      </a:r>
                      <a:r>
                        <a:rPr lang="zh-CN" altLang="en-US" sz="2400" dirty="0"/>
                        <a:t>集中调度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中断管理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利用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信号</a:t>
                      </a:r>
                      <a:r>
                        <a:rPr lang="zh-CN" altLang="en-US" sz="2400" dirty="0"/>
                        <a:t>打断任务执行流，模拟中断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任务管理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任务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创建</a:t>
                      </a:r>
                      <a:r>
                        <a:rPr lang="zh-CN" altLang="en-US" sz="2400" dirty="0"/>
                        <a:t>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调度</a:t>
                      </a:r>
                      <a:r>
                        <a:rPr lang="zh-CN" altLang="en-US" sz="2400" dirty="0"/>
                        <a:t>以及运行的接口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用户态任务执行流独立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dirty="0" err="1">
                          <a:solidFill>
                            <a:srgbClr val="FF0000"/>
                          </a:solidFill>
                        </a:rPr>
                        <a:t>sigreturn</a:t>
                      </a:r>
                      <a:r>
                        <a:rPr lang="zh-CN" altLang="en-US" sz="2400" dirty="0"/>
                        <a:t>恢复至中断前任务状态，并继续运行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任务调度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先进先出</a:t>
                      </a:r>
                      <a:r>
                        <a:rPr lang="zh-CN" altLang="en-US" sz="2400" dirty="0"/>
                        <a:t>、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优先级</a:t>
                      </a:r>
                      <a:r>
                        <a:rPr lang="zh-CN" altLang="en-US" sz="2400" dirty="0"/>
                        <a:t>调度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高精度定时器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多级时间轮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任务上下文切换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dirty="0" err="1"/>
                        <a:t>sigcontext</a:t>
                      </a:r>
                      <a:r>
                        <a:rPr lang="en-US" altLang="zh-CN" sz="2400" dirty="0"/>
                        <a:t> </a:t>
                      </a:r>
                      <a:r>
                        <a:rPr lang="zh-CN" altLang="en-US" sz="2400" dirty="0"/>
                        <a:t>进行任务上下文的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保存</a:t>
                      </a:r>
                      <a:r>
                        <a:rPr lang="zh-CN" altLang="en-US" sz="2400" dirty="0"/>
                        <a:t>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恢复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1.4 </a:t>
            </a:r>
            <a:r>
              <a:rPr lang="zh-CN" altLang="en-US" sz="2800" dirty="0"/>
              <a:t>竞赛成果</a:t>
            </a:r>
            <a:r>
              <a:rPr lang="en-US" altLang="zh-CN" sz="2800" dirty="0"/>
              <a:t>—</a:t>
            </a:r>
            <a:r>
              <a:rPr lang="zh-CN" altLang="en-US" sz="2800" dirty="0"/>
              <a:t>扩展目标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439563"/>
              </p:ext>
            </p:extLst>
          </p:nvPr>
        </p:nvGraphicFramePr>
        <p:xfrm>
          <a:off x="378877" y="1587994"/>
          <a:ext cx="11403331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3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项目目标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完成情况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降低切换开销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rgbClr val="FF0000"/>
                          </a:solidFill>
                        </a:rPr>
                        <a:t>Netlink</a:t>
                      </a:r>
                      <a:r>
                        <a:rPr lang="zh-CN" altLang="en-US" sz="2400" dirty="0"/>
                        <a:t>通信机制</a:t>
                      </a:r>
                      <a:r>
                        <a:rPr lang="en-US" altLang="zh-CN" sz="2400" dirty="0"/>
                        <a:t>+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内核模块</a:t>
                      </a:r>
                      <a:r>
                        <a:rPr lang="zh-CN" altLang="en-US" sz="2400" dirty="0"/>
                        <a:t>切割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上下文切换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用户态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zh-CN" altLang="en-US" sz="2400" dirty="0"/>
                        <a:t>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任务计时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内核态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应用于</a:t>
                      </a:r>
                      <a:r>
                        <a:rPr lang="en-US" altLang="zh-CN" sz="2400" dirty="0"/>
                        <a:t>ROS2</a:t>
                      </a:r>
                      <a:r>
                        <a:rPr lang="zh-CN" altLang="en-US" sz="2400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User_schedule</a:t>
                      </a:r>
                      <a:r>
                        <a:rPr lang="zh-CN" altLang="en-US" sz="2400" dirty="0"/>
                        <a:t>封装成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ROS2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模型节点</a:t>
                      </a:r>
                      <a:r>
                        <a:rPr lang="zh-CN" altLang="en-US" sz="2400" dirty="0"/>
                        <a:t>测试</a:t>
                      </a: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设计测试场景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基于</a:t>
                      </a:r>
                      <a:r>
                        <a:rPr lang="en-US" altLang="zh-CN" sz="2400" dirty="0" err="1"/>
                        <a:t>User_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</a:rPr>
                        <a:t>schedule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调度框架训练神经网络模型，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模拟复杂并行任务场景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对比现有线程库进行性能测试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已完成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基于神经网络模型模拟</a:t>
                      </a:r>
                      <a:r>
                        <a:rPr lang="en-US" altLang="zh-CN" sz="2400" dirty="0"/>
                        <a:t>CPU</a:t>
                      </a:r>
                      <a:r>
                        <a:rPr lang="zh-CN" altLang="en-US" sz="2400" dirty="0"/>
                        <a:t>密集型场景进行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性能测试</a:t>
                      </a:r>
                      <a:r>
                        <a:rPr lang="zh-CN" altLang="en-US" sz="2400" dirty="0"/>
                        <a:t>，评估指标：</a:t>
                      </a:r>
                      <a:r>
                        <a:rPr lang="en-US" altLang="zh-CN" sz="2400" dirty="0"/>
                        <a:t>Task </a:t>
                      </a:r>
                      <a:r>
                        <a:rPr lang="zh-CN" altLang="en-US" sz="2400" dirty="0"/>
                        <a:t>时延、吞吐量及 </a:t>
                      </a:r>
                      <a:r>
                        <a:rPr lang="en-US" altLang="zh-CN" sz="2400" dirty="0"/>
                        <a:t>CPU </a:t>
                      </a:r>
                      <a:r>
                        <a:rPr lang="zh-CN" altLang="en-US" sz="2400" dirty="0"/>
                        <a:t>利用率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2.1 </a:t>
            </a:r>
            <a:r>
              <a:rPr lang="zh-CN" altLang="en-US" sz="2800" dirty="0"/>
              <a:t>架构设计</a:t>
            </a:r>
            <a:r>
              <a:rPr lang="en-US" altLang="zh-CN" sz="2800" dirty="0"/>
              <a:t>—</a:t>
            </a:r>
            <a:r>
              <a:rPr lang="zh-CN" altLang="en-US" sz="2800" dirty="0"/>
              <a:t>总体设计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6F2A58E-B5DC-9B8A-4804-A91955A6E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682" y="1216034"/>
            <a:ext cx="4325799" cy="5641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986" y="608400"/>
            <a:ext cx="10722613" cy="705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 </a:t>
            </a:r>
            <a:r>
              <a:rPr lang="en-US" altLang="zh-CN" sz="2800" dirty="0"/>
              <a:t>2.2 </a:t>
            </a:r>
            <a:r>
              <a:rPr lang="zh-CN" altLang="en-US" sz="2800" dirty="0"/>
              <a:t>架构设计</a:t>
            </a:r>
            <a:r>
              <a:rPr lang="en-US" altLang="zh-CN" sz="2800" dirty="0"/>
              <a:t>—</a:t>
            </a:r>
            <a:r>
              <a:rPr lang="zh-CN" altLang="en-US" sz="2800" dirty="0"/>
              <a:t>信号处理流程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7052" y="608370"/>
            <a:ext cx="311682" cy="657821"/>
            <a:chOff x="1419224" y="593130"/>
            <a:chExt cx="311682" cy="657821"/>
          </a:xfrm>
        </p:grpSpPr>
        <p:sp>
          <p:nvSpPr>
            <p:cNvPr id="5" name="文本框 4"/>
            <p:cNvSpPr txBox="1"/>
            <p:nvPr/>
          </p:nvSpPr>
          <p:spPr>
            <a:xfrm>
              <a:off x="1546175" y="59313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9224" y="593130"/>
              <a:ext cx="122505" cy="657821"/>
            </a:xfrm>
            <a:prstGeom prst="rect">
              <a:avLst/>
            </a:prstGeom>
            <a:solidFill>
              <a:srgbClr val="02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-1" y="5107207"/>
            <a:ext cx="12192001" cy="1750793"/>
          </a:xfrm>
          <a:custGeom>
            <a:avLst/>
            <a:gdLst>
              <a:gd name="connsiteX0" fmla="*/ 0 w 6096000"/>
              <a:gd name="connsiteY0" fmla="*/ 0 h 2254727"/>
              <a:gd name="connsiteX1" fmla="*/ 5716574 w 6096000"/>
              <a:gd name="connsiteY1" fmla="*/ 714840 h 2254727"/>
              <a:gd name="connsiteX2" fmla="*/ 6096000 w 6096000"/>
              <a:gd name="connsiteY2" fmla="*/ 840871 h 2254727"/>
              <a:gd name="connsiteX3" fmla="*/ 6096000 w 6096000"/>
              <a:gd name="connsiteY3" fmla="*/ 2254727 h 2254727"/>
              <a:gd name="connsiteX4" fmla="*/ 0 w 6096000"/>
              <a:gd name="connsiteY4" fmla="*/ 2254727 h 22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254727">
                <a:moveTo>
                  <a:pt x="0" y="0"/>
                </a:moveTo>
                <a:cubicBezTo>
                  <a:pt x="2232462" y="0"/>
                  <a:pt x="4253575" y="273175"/>
                  <a:pt x="5716574" y="714840"/>
                </a:cubicBezTo>
                <a:lnTo>
                  <a:pt x="6096000" y="840871"/>
                </a:lnTo>
                <a:lnTo>
                  <a:pt x="6096000" y="2254727"/>
                </a:lnTo>
                <a:lnTo>
                  <a:pt x="0" y="2254727"/>
                </a:ln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0800000">
            <a:off x="6798756" y="0"/>
            <a:ext cx="5393244" cy="626125"/>
          </a:xfrm>
          <a:custGeom>
            <a:avLst/>
            <a:gdLst>
              <a:gd name="connsiteX0" fmla="*/ 5393244 w 5393244"/>
              <a:gd name="connsiteY0" fmla="*/ 626125 h 626125"/>
              <a:gd name="connsiteX1" fmla="*/ 0 w 5393244"/>
              <a:gd name="connsiteY1" fmla="*/ 626125 h 626125"/>
              <a:gd name="connsiteX2" fmla="*/ 0 w 5393244"/>
              <a:gd name="connsiteY2" fmla="*/ 0 h 626125"/>
              <a:gd name="connsiteX3" fmla="*/ 3 w 5393244"/>
              <a:gd name="connsiteY3" fmla="*/ 0 h 626125"/>
              <a:gd name="connsiteX4" fmla="*/ 5142468 w 5393244"/>
              <a:gd name="connsiteY4" fmla="*/ 557318 h 6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244" h="626125">
                <a:moveTo>
                  <a:pt x="5393244" y="626125"/>
                </a:moveTo>
                <a:lnTo>
                  <a:pt x="0" y="626125"/>
                </a:lnTo>
                <a:lnTo>
                  <a:pt x="0" y="0"/>
                </a:lnTo>
                <a:lnTo>
                  <a:pt x="3" y="0"/>
                </a:lnTo>
                <a:cubicBezTo>
                  <a:pt x="1953406" y="0"/>
                  <a:pt x="3744997" y="209149"/>
                  <a:pt x="5142468" y="557318"/>
                </a:cubicBezTo>
                <a:close/>
              </a:path>
            </a:pathLst>
          </a:custGeom>
          <a:solidFill>
            <a:srgbClr val="0F34AE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94" y="190728"/>
            <a:ext cx="2562225" cy="619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EBF8EE-081F-1345-2A75-3EE961FD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901" y="1138838"/>
            <a:ext cx="3704984" cy="56582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dkNzdhOGZiMWY2YTQxNmFlYzE2NTU3YzM1NTA4OD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2753</Words>
  <Application>Microsoft Office PowerPoint</Application>
  <PresentationFormat>宽屏</PresentationFormat>
  <Paragraphs>262</Paragraphs>
  <Slides>31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-apple-system</vt:lpstr>
      <vt:lpstr>等线</vt:lpstr>
      <vt:lpstr>微软雅黑</vt:lpstr>
      <vt:lpstr>Arial</vt:lpstr>
      <vt:lpstr>Arial Bold</vt:lpstr>
      <vt:lpstr>Open Sans</vt:lpstr>
      <vt:lpstr>Wingdings</vt:lpstr>
      <vt:lpstr>Office 主题​​</vt:lpstr>
      <vt:lpstr>sha</vt:lpstr>
      <vt:lpstr>PowerPoint 演示文稿</vt:lpstr>
      <vt:lpstr>PowerPoint 演示文稿</vt:lpstr>
      <vt:lpstr> 1.1 赛题背景</vt:lpstr>
      <vt:lpstr> 1.2 赛题分析</vt:lpstr>
      <vt:lpstr> 1.3 竞赛成果—基本目标</vt:lpstr>
      <vt:lpstr> 1.4 竞赛成果—扩展目标</vt:lpstr>
      <vt:lpstr> 2.1 架构设计—总体设计</vt:lpstr>
      <vt:lpstr> 2.2 架构设计—信号处理流程</vt:lpstr>
      <vt:lpstr> 2.3 架构设计—中断模块</vt:lpstr>
      <vt:lpstr> 2.4架构设计—任务管理</vt:lpstr>
      <vt:lpstr> 2.5架构设计—任务切换</vt:lpstr>
      <vt:lpstr>PowerPoint 演示文稿</vt:lpstr>
      <vt:lpstr> 3.1 难点1—分离Ticks和调度</vt:lpstr>
      <vt:lpstr> 3.1 分离Ticks和调度</vt:lpstr>
      <vt:lpstr> 3.2 难点2—任务阻塞后任务切换</vt:lpstr>
      <vt:lpstr> 3.3 难点3—任务阻塞后切换任务</vt:lpstr>
      <vt:lpstr> 3.3 难点3—hook+定时器</vt:lpstr>
      <vt:lpstr> 3.3 难点3—hook+定时器</vt:lpstr>
      <vt:lpstr> 3.4 难点4—User_Schedule结合NeuralNet模型</vt:lpstr>
      <vt:lpstr> 3.4 难点4—User_Schedule模拟CPU密集型任务</vt:lpstr>
      <vt:lpstr>PowerPoint 演示文稿</vt:lpstr>
      <vt:lpstr> 4.1 性能评估</vt:lpstr>
      <vt:lpstr> 4.1 性能评估—Task时延</vt:lpstr>
      <vt:lpstr> 4.2 性能评估—CPU利用率、平均负载</vt:lpstr>
      <vt:lpstr> 4.3 性能评估—吞吐量</vt:lpstr>
      <vt:lpstr>PowerPoint 演示文稿</vt:lpstr>
      <vt:lpstr> 5.1 赛题总结及展望</vt:lpstr>
      <vt:lpstr>PowerPoint 演示文稿</vt:lpstr>
      <vt:lpstr> 5.1 作品演示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月妮 王</cp:lastModifiedBy>
  <cp:revision>183</cp:revision>
  <dcterms:created xsi:type="dcterms:W3CDTF">2024-08-05T03:21:00Z</dcterms:created>
  <dcterms:modified xsi:type="dcterms:W3CDTF">2024-08-17T17:28:00Z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2052-12.1.0.16929</vt:lpwstr>
  </property>
</Properties>
</file>